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2" r:id="rId1"/>
  </p:sldMasterIdLst>
  <p:sldIdLst>
    <p:sldId id="256" r:id="rId2"/>
    <p:sldId id="271" r:id="rId3"/>
    <p:sldId id="268" r:id="rId4"/>
    <p:sldId id="269" r:id="rId5"/>
    <p:sldId id="270" r:id="rId6"/>
    <p:sldId id="272" r:id="rId7"/>
    <p:sldId id="257" r:id="rId8"/>
    <p:sldId id="262" r:id="rId9"/>
    <p:sldId id="293" r:id="rId10"/>
    <p:sldId id="258" r:id="rId11"/>
    <p:sldId id="263" r:id="rId12"/>
    <p:sldId id="294" r:id="rId13"/>
    <p:sldId id="259" r:id="rId14"/>
    <p:sldId id="264" r:id="rId15"/>
    <p:sldId id="307" r:id="rId16"/>
    <p:sldId id="260" r:id="rId17"/>
    <p:sldId id="265" r:id="rId18"/>
    <p:sldId id="306" r:id="rId19"/>
    <p:sldId id="261" r:id="rId20"/>
    <p:sldId id="266" r:id="rId21"/>
    <p:sldId id="305" r:id="rId22"/>
    <p:sldId id="273" r:id="rId23"/>
    <p:sldId id="274" r:id="rId24"/>
    <p:sldId id="304" r:id="rId25"/>
    <p:sldId id="275" r:id="rId26"/>
    <p:sldId id="276" r:id="rId27"/>
    <p:sldId id="303" r:id="rId28"/>
    <p:sldId id="277" r:id="rId29"/>
    <p:sldId id="278" r:id="rId30"/>
    <p:sldId id="302" r:id="rId31"/>
    <p:sldId id="279" r:id="rId32"/>
    <p:sldId id="280" r:id="rId33"/>
    <p:sldId id="301" r:id="rId34"/>
    <p:sldId id="281" r:id="rId35"/>
    <p:sldId id="282" r:id="rId36"/>
    <p:sldId id="300" r:id="rId37"/>
    <p:sldId id="283" r:id="rId38"/>
    <p:sldId id="284" r:id="rId39"/>
    <p:sldId id="299" r:id="rId40"/>
    <p:sldId id="285" r:id="rId41"/>
    <p:sldId id="286" r:id="rId42"/>
    <p:sldId id="298" r:id="rId43"/>
    <p:sldId id="287" r:id="rId44"/>
    <p:sldId id="288" r:id="rId45"/>
    <p:sldId id="297" r:id="rId46"/>
    <p:sldId id="289" r:id="rId47"/>
    <p:sldId id="290" r:id="rId48"/>
    <p:sldId id="296" r:id="rId49"/>
    <p:sldId id="291" r:id="rId50"/>
    <p:sldId id="292" r:id="rId51"/>
    <p:sldId id="295" r:id="rId52"/>
    <p:sldId id="267" r:id="rId5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016" autoAdjust="0"/>
    <p:restoredTop sz="94660"/>
  </p:normalViewPr>
  <p:slideViewPr>
    <p:cSldViewPr snapToGrid="0">
      <p:cViewPr>
        <p:scale>
          <a:sx n="77" d="100"/>
          <a:sy n="77" d="100"/>
        </p:scale>
        <p:origin x="-108" y="-90"/>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7" name="Picture 6" descr="Brickwork-HD-R1a.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12" name="Freeform 11"/>
          <p:cNvSpPr/>
          <p:nvPr/>
        </p:nvSpPr>
        <p:spPr>
          <a:xfrm>
            <a:off x="-15875" y="0"/>
            <a:ext cx="11683810" cy="6588125"/>
          </a:xfrm>
          <a:custGeom>
            <a:avLst/>
            <a:gdLst/>
            <a:ahLst/>
            <a:cxnLst/>
            <a:rect l="l" t="t" r="r" b="b"/>
            <a:pathLst>
              <a:path w="11683810" h="6588125">
                <a:moveTo>
                  <a:pt x="0" y="0"/>
                </a:moveTo>
                <a:lnTo>
                  <a:pt x="11318691" y="0"/>
                </a:lnTo>
                <a:lnTo>
                  <a:pt x="11683810" y="5976938"/>
                </a:lnTo>
                <a:lnTo>
                  <a:pt x="15875" y="6588125"/>
                </a:lnTo>
                <a:cubicBezTo>
                  <a:pt x="10583" y="4386792"/>
                  <a:pt x="5292" y="2185458"/>
                  <a:pt x="0" y="0"/>
                </a:cubicBezTo>
                <a:close/>
              </a:path>
            </a:pathLst>
          </a:custGeom>
          <a:ln>
            <a:noFill/>
          </a:ln>
          <a:effectLst>
            <a:outerShdw blurRad="101600" dist="152400" dir="438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sp>
      <p:sp>
        <p:nvSpPr>
          <p:cNvPr id="14" name="Freeform 13"/>
          <p:cNvSpPr/>
          <p:nvPr/>
        </p:nvSpPr>
        <p:spPr>
          <a:xfrm>
            <a:off x="0" y="4282257"/>
            <a:ext cx="11329257" cy="2028845"/>
          </a:xfrm>
          <a:custGeom>
            <a:avLst/>
            <a:gdLst/>
            <a:ahLst/>
            <a:cxnLst/>
            <a:rect l="l" t="t" r="r" b="b"/>
            <a:pathLst>
              <a:path w="11329257" h="2028845">
                <a:moveTo>
                  <a:pt x="0" y="588520"/>
                </a:moveTo>
                <a:lnTo>
                  <a:pt x="11244075" y="0"/>
                </a:lnTo>
                <a:lnTo>
                  <a:pt x="11329257" y="1424838"/>
                </a:lnTo>
                <a:lnTo>
                  <a:pt x="0" y="2028845"/>
                </a:lnTo>
                <a:lnTo>
                  <a:pt x="0" y="58852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26" name="Freeform 25"/>
          <p:cNvSpPr/>
          <p:nvPr/>
        </p:nvSpPr>
        <p:spPr>
          <a:xfrm>
            <a:off x="0" y="0"/>
            <a:ext cx="8719579" cy="456877"/>
          </a:xfrm>
          <a:custGeom>
            <a:avLst/>
            <a:gdLst/>
            <a:ahLst/>
            <a:cxnLst/>
            <a:rect l="l" t="t" r="r" b="b"/>
            <a:pathLst>
              <a:path w="8719579" h="456877">
                <a:moveTo>
                  <a:pt x="0" y="0"/>
                </a:moveTo>
                <a:lnTo>
                  <a:pt x="8719579" y="0"/>
                </a:lnTo>
                <a:lnTo>
                  <a:pt x="0" y="456877"/>
                </a:lnTo>
                <a:lnTo>
                  <a:pt x="0" y="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15" name="Freeform 14"/>
          <p:cNvSpPr/>
          <p:nvPr/>
        </p:nvSpPr>
        <p:spPr>
          <a:xfrm rot="21420000">
            <a:off x="-161800" y="293317"/>
            <a:ext cx="11367116" cy="5751804"/>
          </a:xfrm>
          <a:custGeom>
            <a:avLst/>
            <a:gdLst/>
            <a:ahLst/>
            <a:cxnLst/>
            <a:rect l="l" t="t" r="r" b="b"/>
            <a:pathLst>
              <a:path w="11367116" h="5751804">
                <a:moveTo>
                  <a:pt x="11346705" y="0"/>
                </a:moveTo>
                <a:cubicBezTo>
                  <a:pt x="11353509" y="1915114"/>
                  <a:pt x="11360312" y="3830229"/>
                  <a:pt x="11367116" y="5745343"/>
                </a:cubicBezTo>
                <a:lnTo>
                  <a:pt x="0" y="5751804"/>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2" name="Title 1"/>
          <p:cNvSpPr>
            <a:spLocks noGrp="1"/>
          </p:cNvSpPr>
          <p:nvPr>
            <p:ph type="ctrTitle"/>
          </p:nvPr>
        </p:nvSpPr>
        <p:spPr>
          <a:xfrm rot="21420000">
            <a:off x="891201" y="662656"/>
            <a:ext cx="9755187" cy="2766528"/>
          </a:xfrm>
        </p:spPr>
        <p:txBody>
          <a:bodyPr anchor="b">
            <a:normAutofit/>
          </a:bodyPr>
          <a:lstStyle>
            <a:lvl1pPr algn="r">
              <a:defRPr sz="8000"/>
            </a:lvl1pPr>
          </a:lstStyle>
          <a:p>
            <a:r>
              <a:rPr lang="en-US" smtClean="0"/>
              <a:t>Click to edit Master title style</a:t>
            </a:r>
            <a:endParaRPr lang="en-US" dirty="0"/>
          </a:p>
        </p:txBody>
      </p:sp>
      <p:sp>
        <p:nvSpPr>
          <p:cNvPr id="3" name="Subtitle 2"/>
          <p:cNvSpPr>
            <a:spLocks noGrp="1"/>
          </p:cNvSpPr>
          <p:nvPr>
            <p:ph type="subTitle" idx="1"/>
          </p:nvPr>
        </p:nvSpPr>
        <p:spPr>
          <a:xfrm rot="21420000">
            <a:off x="983062" y="3505209"/>
            <a:ext cx="9755187" cy="550333"/>
          </a:xfrm>
        </p:spPr>
        <p:txBody>
          <a:bodyPr anchor="t">
            <a:noAutofit/>
          </a:bodyPr>
          <a:lstStyle>
            <a:lvl1pPr marL="0" indent="0" algn="r">
              <a:buNone/>
              <a:defRPr sz="28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a:xfrm rot="21420000">
            <a:off x="4948541" y="4578463"/>
            <a:ext cx="6143653" cy="1163112"/>
          </a:xfrm>
        </p:spPr>
        <p:txBody>
          <a:bodyPr/>
          <a:lstStyle>
            <a:lvl1pPr algn="ctr">
              <a:defRPr sz="5400">
                <a:solidFill>
                  <a:schemeClr val="accent1">
                    <a:lumMod val="50000"/>
                  </a:schemeClr>
                </a:solidFill>
              </a:defRPr>
            </a:lvl1pPr>
          </a:lstStyle>
          <a:p>
            <a:fld id="{D8CE34DA-AD3F-4EF6-996B-AAB207D42184}" type="datetimeFigureOut">
              <a:rPr lang="en-US" smtClean="0"/>
              <a:t>11/29/2017</a:t>
            </a:fld>
            <a:endParaRPr lang="en-US"/>
          </a:p>
        </p:txBody>
      </p:sp>
      <p:sp>
        <p:nvSpPr>
          <p:cNvPr id="5" name="Footer Placeholder 4"/>
          <p:cNvSpPr>
            <a:spLocks noGrp="1"/>
          </p:cNvSpPr>
          <p:nvPr>
            <p:ph type="ftr" sz="quarter" idx="11"/>
          </p:nvPr>
        </p:nvSpPr>
        <p:spPr>
          <a:xfrm rot="21420000">
            <a:off x="-5560" y="4883024"/>
            <a:ext cx="4047239" cy="1195538"/>
          </a:xfrm>
        </p:spPr>
        <p:txBody>
          <a:bodyPr vert="horz" lIns="91440" tIns="45720" rIns="91440" bIns="45720" rtlCol="0" anchor="ctr"/>
          <a:lstStyle>
            <a:lvl1pPr algn="r">
              <a:defRPr lang="en-US" sz="5400" dirty="0"/>
            </a:lvl1pPr>
          </a:lstStyle>
          <a:p>
            <a:endParaRPr lang="en-US"/>
          </a:p>
        </p:txBody>
      </p:sp>
      <p:sp>
        <p:nvSpPr>
          <p:cNvPr id="6" name="Slide Number Placeholder 5"/>
          <p:cNvSpPr>
            <a:spLocks noGrp="1"/>
          </p:cNvSpPr>
          <p:nvPr>
            <p:ph type="sldNum" sz="quarter" idx="12"/>
          </p:nvPr>
        </p:nvSpPr>
        <p:spPr>
          <a:xfrm rot="21420000">
            <a:off x="9851758" y="3832648"/>
            <a:ext cx="907186" cy="498470"/>
          </a:xfrm>
        </p:spPr>
        <p:txBody>
          <a:bodyPr/>
          <a:lstStyle>
            <a:lvl1pPr>
              <a:defRPr sz="2400">
                <a:solidFill>
                  <a:schemeClr val="tx1">
                    <a:lumMod val="75000"/>
                    <a:lumOff val="25000"/>
                  </a:schemeClr>
                </a:solidFill>
              </a:defRPr>
            </a:lvl1pPr>
          </a:lstStyle>
          <a:p>
            <a:fld id="{827E19D6-872E-4228-A1A5-84AB64606B4A}" type="slidenum">
              <a:rPr lang="en-US" smtClean="0"/>
              <a:t>‹#›</a:t>
            </a:fld>
            <a:endParaRPr lang="en-US"/>
          </a:p>
        </p:txBody>
      </p:sp>
      <p:sp>
        <p:nvSpPr>
          <p:cNvPr id="25" name="5-Point Star 24"/>
          <p:cNvSpPr/>
          <p:nvPr/>
        </p:nvSpPr>
        <p:spPr>
          <a:xfrm rot="21420000">
            <a:off x="4221385" y="5111356"/>
            <a:ext cx="515386" cy="515386"/>
          </a:xfrm>
          <a:prstGeom prst="star5">
            <a:avLst>
              <a:gd name="adj" fmla="val 26693"/>
              <a:gd name="hf" fmla="val 105146"/>
              <a:gd name="vf" fmla="val 110557"/>
            </a:avLst>
          </a:prstGeom>
          <a:solidFill>
            <a:schemeClr val="tx1">
              <a:alpha val="40000"/>
            </a:schemeClr>
          </a:solidFill>
          <a:ln>
            <a:no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7595247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4106333"/>
            <a:ext cx="10394708" cy="588846"/>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85801" y="685799"/>
            <a:ext cx="10392513" cy="3194903"/>
          </a:xfrm>
          <a:ln w="57150" cmpd="thinThick">
            <a:solidFill>
              <a:schemeClr val="bg1">
                <a:lumMod val="50000"/>
              </a:schemeClr>
            </a:solidFill>
            <a:miter lim="800000"/>
          </a:ln>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85780" y="4702923"/>
            <a:ext cx="10394728" cy="682472"/>
          </a:xfrm>
        </p:spPr>
        <p:txBody>
          <a:bodyPr anchor="t"/>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D8CE34DA-AD3F-4EF6-996B-AAB207D42184}" type="datetimeFigureOut">
              <a:rPr lang="en-US" smtClean="0"/>
              <a:t>11/29/2017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27E19D6-872E-4228-A1A5-84AB64606B4A}" type="slidenum">
              <a:rPr lang="en-US" smtClean="0"/>
              <a:t>‹#›</a:t>
            </a:fld>
            <a:endParaRPr lang="en-US"/>
          </a:p>
        </p:txBody>
      </p:sp>
    </p:spTree>
    <p:extLst>
      <p:ext uri="{BB962C8B-B14F-4D97-AF65-F5344CB8AC3E}">
        <p14:creationId xmlns:p14="http://schemas.microsoft.com/office/powerpoint/2010/main" val="31506906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1" y="685800"/>
            <a:ext cx="10396902" cy="3194903"/>
          </a:xfrm>
        </p:spPr>
        <p:txBody>
          <a:bodyPr anchor="ctr">
            <a:normAutofit/>
          </a:bodyPr>
          <a:lstStyle>
            <a:lvl1pPr algn="ctr">
              <a:defRPr sz="4800"/>
            </a:lvl1pPr>
          </a:lstStyle>
          <a:p>
            <a:r>
              <a:rPr lang="en-US" smtClean="0"/>
              <a:t>Click to edit Master title style</a:t>
            </a:r>
            <a:endParaRPr lang="en-US" dirty="0"/>
          </a:p>
        </p:txBody>
      </p:sp>
      <p:sp>
        <p:nvSpPr>
          <p:cNvPr id="4" name="Text Placeholder 3"/>
          <p:cNvSpPr>
            <a:spLocks noGrp="1"/>
          </p:cNvSpPr>
          <p:nvPr>
            <p:ph type="body" sz="half" idx="2"/>
          </p:nvPr>
        </p:nvSpPr>
        <p:spPr>
          <a:xfrm>
            <a:off x="685779" y="4106333"/>
            <a:ext cx="10394729" cy="1273606"/>
          </a:xfrm>
        </p:spPr>
        <p:txBody>
          <a:bodyPr anchor="ct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D8CE34DA-AD3F-4EF6-996B-AAB207D42184}" type="datetimeFigureOut">
              <a:rPr lang="en-US" smtClean="0"/>
              <a:t>11/29/2017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27E19D6-872E-4228-A1A5-84AB64606B4A}" type="slidenum">
              <a:rPr lang="en-US" smtClean="0"/>
              <a:t>‹#›</a:t>
            </a:fld>
            <a:endParaRPr lang="en-US"/>
          </a:p>
        </p:txBody>
      </p:sp>
    </p:spTree>
    <p:extLst>
      <p:ext uri="{BB962C8B-B14F-4D97-AF65-F5344CB8AC3E}">
        <p14:creationId xmlns:p14="http://schemas.microsoft.com/office/powerpoint/2010/main" val="54721097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21732" y="685800"/>
            <a:ext cx="9525020" cy="2916704"/>
          </a:xfrm>
        </p:spPr>
        <p:txBody>
          <a:bodyPr anchor="ctr">
            <a:normAutofit/>
          </a:bodyPr>
          <a:lstStyle>
            <a:lvl1pPr algn="ctr">
              <a:defRPr sz="48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550264" y="3610032"/>
            <a:ext cx="8667956" cy="377768"/>
          </a:xfrm>
        </p:spPr>
        <p:txBody>
          <a:bodyPr anchor="t">
            <a:normAutofit/>
          </a:bodyPr>
          <a:lstStyle>
            <a:lvl1pPr marL="0" indent="0" algn="r">
              <a:buNone/>
              <a:defRPr sz="1400">
                <a:solidFill>
                  <a:schemeClr val="tx1">
                    <a:lumMod val="50000"/>
                    <a:lumOff val="5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4" name="Text Placeholder 3"/>
          <p:cNvSpPr>
            <a:spLocks noGrp="1"/>
          </p:cNvSpPr>
          <p:nvPr>
            <p:ph type="body" sz="half" idx="2"/>
          </p:nvPr>
        </p:nvSpPr>
        <p:spPr>
          <a:xfrm>
            <a:off x="685801" y="4106334"/>
            <a:ext cx="10396882" cy="1268252"/>
          </a:xfrm>
        </p:spPr>
        <p:txBody>
          <a:bodyPr anchor="ct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D8CE34DA-AD3F-4EF6-996B-AAB207D42184}" type="datetimeFigureOut">
              <a:rPr lang="en-US" smtClean="0"/>
              <a:t>11/29/2017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27E19D6-872E-4228-A1A5-84AB64606B4A}" type="slidenum">
              <a:rPr lang="en-US" smtClean="0"/>
              <a:t>‹#›</a:t>
            </a:fld>
            <a:endParaRPr lang="en-US"/>
          </a:p>
        </p:txBody>
      </p:sp>
      <p:sp>
        <p:nvSpPr>
          <p:cNvPr id="13" name="TextBox 12"/>
          <p:cNvSpPr txBox="1"/>
          <p:nvPr/>
        </p:nvSpPr>
        <p:spPr>
          <a:xfrm>
            <a:off x="685801" y="89262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473083" y="292282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80794286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5800" y="1723854"/>
            <a:ext cx="10394707" cy="2511835"/>
          </a:xfrm>
        </p:spPr>
        <p:txBody>
          <a:bodyPr anchor="b">
            <a:normAutofit/>
          </a:bodyPr>
          <a:lstStyle>
            <a:lvl1pPr algn="l">
              <a:defRPr sz="4800"/>
            </a:lvl1pPr>
          </a:lstStyle>
          <a:p>
            <a:r>
              <a:rPr lang="en-US" smtClean="0"/>
              <a:t>Click to edit Master title style</a:t>
            </a:r>
            <a:endParaRPr lang="en-US" dirty="0"/>
          </a:p>
        </p:txBody>
      </p:sp>
      <p:sp>
        <p:nvSpPr>
          <p:cNvPr id="4" name="Text Placeholder 3"/>
          <p:cNvSpPr>
            <a:spLocks noGrp="1"/>
          </p:cNvSpPr>
          <p:nvPr>
            <p:ph type="body" sz="half" idx="2"/>
          </p:nvPr>
        </p:nvSpPr>
        <p:spPr>
          <a:xfrm>
            <a:off x="685800" y="4247468"/>
            <a:ext cx="10394707" cy="1140644"/>
          </a:xfrm>
        </p:spPr>
        <p:txBody>
          <a:bodyPr anchor="t">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D8CE34DA-AD3F-4EF6-996B-AAB207D42184}" type="datetimeFigureOut">
              <a:rPr lang="en-US" smtClean="0"/>
              <a:t>11/29/2017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27E19D6-872E-4228-A1A5-84AB64606B4A}" type="slidenum">
              <a:rPr lang="en-US" smtClean="0"/>
              <a:t>‹#›</a:t>
            </a:fld>
            <a:endParaRPr lang="en-US"/>
          </a:p>
        </p:txBody>
      </p:sp>
    </p:spTree>
    <p:extLst>
      <p:ext uri="{BB962C8B-B14F-4D97-AF65-F5344CB8AC3E}">
        <p14:creationId xmlns:p14="http://schemas.microsoft.com/office/powerpoint/2010/main" val="354444882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685802" y="685800"/>
            <a:ext cx="10394706" cy="1151965"/>
          </a:xfrm>
        </p:spPr>
        <p:txBody>
          <a:bodyPr/>
          <a:lstStyle>
            <a:lvl1pPr algn="ctr">
              <a:defRPr/>
            </a:lvl1pPr>
          </a:lstStyle>
          <a:p>
            <a:r>
              <a:rPr lang="en-US" smtClean="0"/>
              <a:t>Click to edit Master title style</a:t>
            </a:r>
            <a:endParaRPr lang="en-US" dirty="0"/>
          </a:p>
        </p:txBody>
      </p:sp>
      <p:sp>
        <p:nvSpPr>
          <p:cNvPr id="7" name="Text Placeholder 2"/>
          <p:cNvSpPr>
            <a:spLocks noGrp="1"/>
          </p:cNvSpPr>
          <p:nvPr>
            <p:ph type="body" idx="1"/>
          </p:nvPr>
        </p:nvSpPr>
        <p:spPr>
          <a:xfrm>
            <a:off x="685802"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8" name="Text Placeholder 3"/>
          <p:cNvSpPr>
            <a:spLocks noGrp="1"/>
          </p:cNvSpPr>
          <p:nvPr>
            <p:ph type="body" sz="half" idx="15"/>
          </p:nvPr>
        </p:nvSpPr>
        <p:spPr>
          <a:xfrm>
            <a:off x="685802"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9" name="Text Placeholder 4"/>
          <p:cNvSpPr>
            <a:spLocks noGrp="1"/>
          </p:cNvSpPr>
          <p:nvPr>
            <p:ph type="body" sz="quarter" idx="3"/>
          </p:nvPr>
        </p:nvSpPr>
        <p:spPr>
          <a:xfrm>
            <a:off x="4234622"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0" name="Text Placeholder 3"/>
          <p:cNvSpPr>
            <a:spLocks noGrp="1"/>
          </p:cNvSpPr>
          <p:nvPr>
            <p:ph type="body" sz="half" idx="16"/>
          </p:nvPr>
        </p:nvSpPr>
        <p:spPr>
          <a:xfrm>
            <a:off x="4234621"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1" name="Text Placeholder 4"/>
          <p:cNvSpPr>
            <a:spLocks noGrp="1"/>
          </p:cNvSpPr>
          <p:nvPr>
            <p:ph type="body" sz="quarter" idx="13"/>
          </p:nvPr>
        </p:nvSpPr>
        <p:spPr>
          <a:xfrm>
            <a:off x="7770380"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2" name="Text Placeholder 3"/>
          <p:cNvSpPr>
            <a:spLocks noGrp="1"/>
          </p:cNvSpPr>
          <p:nvPr>
            <p:ph type="body" sz="half" idx="17"/>
          </p:nvPr>
        </p:nvSpPr>
        <p:spPr>
          <a:xfrm>
            <a:off x="7770380"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3" name="Date Placeholder 2"/>
          <p:cNvSpPr>
            <a:spLocks noGrp="1"/>
          </p:cNvSpPr>
          <p:nvPr>
            <p:ph type="dt" sz="half" idx="10"/>
          </p:nvPr>
        </p:nvSpPr>
        <p:spPr/>
        <p:txBody>
          <a:bodyPr/>
          <a:lstStyle/>
          <a:p>
            <a:fld id="{D8CE34DA-AD3F-4EF6-996B-AAB207D42184}" type="datetimeFigureOut">
              <a:rPr lang="en-US" smtClean="0"/>
              <a:t>11/29/2017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27E19D6-872E-4228-A1A5-84AB64606B4A}" type="slidenum">
              <a:rPr lang="en-US" smtClean="0"/>
              <a:t>‹#›</a:t>
            </a:fld>
            <a:endParaRPr lang="en-US"/>
          </a:p>
        </p:txBody>
      </p:sp>
    </p:spTree>
    <p:extLst>
      <p:ext uri="{BB962C8B-B14F-4D97-AF65-F5344CB8AC3E}">
        <p14:creationId xmlns:p14="http://schemas.microsoft.com/office/powerpoint/2010/main" val="227728630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685801" y="685800"/>
            <a:ext cx="10396882" cy="1151965"/>
          </a:xfrm>
        </p:spPr>
        <p:txBody>
          <a:bodyPr/>
          <a:lstStyle>
            <a:lvl1pPr algn="ctr">
              <a:defRPr/>
            </a:lvl1pPr>
          </a:lstStyle>
          <a:p>
            <a:r>
              <a:rPr lang="en-US" smtClean="0"/>
              <a:t>Click to edit Master title style</a:t>
            </a:r>
            <a:endParaRPr lang="en-US" dirty="0"/>
          </a:p>
        </p:txBody>
      </p:sp>
      <p:sp>
        <p:nvSpPr>
          <p:cNvPr id="19" name="Text Placeholder 2"/>
          <p:cNvSpPr>
            <a:spLocks noGrp="1"/>
          </p:cNvSpPr>
          <p:nvPr>
            <p:ph type="body" idx="1"/>
          </p:nvPr>
        </p:nvSpPr>
        <p:spPr>
          <a:xfrm>
            <a:off x="691840"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0" name="Picture Placeholder 2"/>
          <p:cNvSpPr>
            <a:spLocks noGrp="1" noChangeAspect="1"/>
          </p:cNvSpPr>
          <p:nvPr>
            <p:ph type="pic" idx="15"/>
          </p:nvPr>
        </p:nvSpPr>
        <p:spPr>
          <a:xfrm>
            <a:off x="685780" y="2063395"/>
            <a:ext cx="3310128" cy="1536725"/>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1" name="Text Placeholder 3"/>
          <p:cNvSpPr>
            <a:spLocks noGrp="1"/>
          </p:cNvSpPr>
          <p:nvPr>
            <p:ph type="body" sz="half" idx="18"/>
          </p:nvPr>
        </p:nvSpPr>
        <p:spPr>
          <a:xfrm>
            <a:off x="691840" y="4389287"/>
            <a:ext cx="3310128" cy="98529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22" name="Text Placeholder 4"/>
          <p:cNvSpPr>
            <a:spLocks noGrp="1"/>
          </p:cNvSpPr>
          <p:nvPr>
            <p:ph type="body" sz="quarter" idx="3"/>
          </p:nvPr>
        </p:nvSpPr>
        <p:spPr>
          <a:xfrm>
            <a:off x="4237410"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3" name="Picture Placeholder 2"/>
          <p:cNvSpPr>
            <a:spLocks noGrp="1" noChangeAspect="1"/>
          </p:cNvSpPr>
          <p:nvPr>
            <p:ph type="pic" idx="21"/>
          </p:nvPr>
        </p:nvSpPr>
        <p:spPr>
          <a:xfrm>
            <a:off x="4235999" y="2063395"/>
            <a:ext cx="3310128" cy="1535237"/>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19"/>
          </p:nvPr>
        </p:nvSpPr>
        <p:spPr>
          <a:xfrm>
            <a:off x="4235999" y="4389286"/>
            <a:ext cx="3310128" cy="98530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25" name="Text Placeholder 4"/>
          <p:cNvSpPr>
            <a:spLocks noGrp="1"/>
          </p:cNvSpPr>
          <p:nvPr>
            <p:ph type="body" sz="quarter" idx="13"/>
          </p:nvPr>
        </p:nvSpPr>
        <p:spPr>
          <a:xfrm>
            <a:off x="7768944"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6" name="Picture Placeholder 2"/>
          <p:cNvSpPr>
            <a:spLocks noGrp="1" noChangeAspect="1"/>
          </p:cNvSpPr>
          <p:nvPr>
            <p:ph type="pic" idx="22"/>
          </p:nvPr>
        </p:nvSpPr>
        <p:spPr>
          <a:xfrm>
            <a:off x="7768819" y="2063394"/>
            <a:ext cx="3310128" cy="1537196"/>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7" name="Text Placeholder 3"/>
          <p:cNvSpPr>
            <a:spLocks noGrp="1"/>
          </p:cNvSpPr>
          <p:nvPr>
            <p:ph type="body" sz="half" idx="20"/>
          </p:nvPr>
        </p:nvSpPr>
        <p:spPr>
          <a:xfrm>
            <a:off x="7768819" y="4389284"/>
            <a:ext cx="3310128" cy="985302"/>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3" name="Date Placeholder 2"/>
          <p:cNvSpPr>
            <a:spLocks noGrp="1"/>
          </p:cNvSpPr>
          <p:nvPr>
            <p:ph type="dt" sz="half" idx="10"/>
          </p:nvPr>
        </p:nvSpPr>
        <p:spPr/>
        <p:txBody>
          <a:bodyPr/>
          <a:lstStyle/>
          <a:p>
            <a:fld id="{D8CE34DA-AD3F-4EF6-996B-AAB207D42184}" type="datetimeFigureOut">
              <a:rPr lang="en-US" smtClean="0"/>
              <a:t>11/29/2017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27E19D6-872E-4228-A1A5-84AB64606B4A}" type="slidenum">
              <a:rPr lang="en-US" smtClean="0"/>
              <a:t>‹#›</a:t>
            </a:fld>
            <a:endParaRPr lang="en-US"/>
          </a:p>
        </p:txBody>
      </p:sp>
    </p:spTree>
    <p:extLst>
      <p:ext uri="{BB962C8B-B14F-4D97-AF65-F5344CB8AC3E}">
        <p14:creationId xmlns:p14="http://schemas.microsoft.com/office/powerpoint/2010/main" val="132618451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r">
              <a:defRPr/>
            </a:lvl1pPr>
          </a:lstStyle>
          <a:p>
            <a:r>
              <a:rPr lang="en-US" smtClean="0"/>
              <a:t>Click to edit Master title style</a:t>
            </a:r>
            <a:endParaRPr lang="en-US" dirty="0"/>
          </a:p>
        </p:txBody>
      </p:sp>
      <p:sp>
        <p:nvSpPr>
          <p:cNvPr id="11" name="Vertical Text Placeholder 2"/>
          <p:cNvSpPr>
            <a:spLocks noGrp="1"/>
          </p:cNvSpPr>
          <p:nvPr>
            <p:ph type="body" orient="vert" sz="quarter" idx="13"/>
          </p:nvPr>
        </p:nvSpPr>
        <p:spPr>
          <a:xfrm>
            <a:off x="685800" y="2063396"/>
            <a:ext cx="10394707" cy="3311190"/>
          </a:xfrm>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8CE34DA-AD3F-4EF6-996B-AAB207D42184}" type="datetimeFigureOut">
              <a:rPr lang="en-US" smtClean="0"/>
              <a:t>11/29/2017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27E19D6-872E-4228-A1A5-84AB64606B4A}" type="slidenum">
              <a:rPr lang="en-US" smtClean="0"/>
              <a:t>‹#›</a:t>
            </a:fld>
            <a:endParaRPr lang="en-US"/>
          </a:p>
        </p:txBody>
      </p:sp>
    </p:spTree>
    <p:extLst>
      <p:ext uri="{BB962C8B-B14F-4D97-AF65-F5344CB8AC3E}">
        <p14:creationId xmlns:p14="http://schemas.microsoft.com/office/powerpoint/2010/main" val="57667258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15862" y="685800"/>
            <a:ext cx="2264646" cy="4688785"/>
          </a:xfrm>
        </p:spPr>
        <p:txBody>
          <a:bodyPr vert="eaVert"/>
          <a:lstStyle>
            <a:lvl1pPr algn="l">
              <a:defRPr/>
            </a:lvl1pPr>
          </a:lstStyle>
          <a:p>
            <a:r>
              <a:rPr lang="en-US" smtClean="0"/>
              <a:t>Click to edit Master title style</a:t>
            </a:r>
            <a:endParaRPr lang="en-US" dirty="0"/>
          </a:p>
        </p:txBody>
      </p:sp>
      <p:sp>
        <p:nvSpPr>
          <p:cNvPr id="8" name="Vertical Text Placeholder 2"/>
          <p:cNvSpPr>
            <a:spLocks noGrp="1"/>
          </p:cNvSpPr>
          <p:nvPr>
            <p:ph type="body" orient="vert" sz="quarter" idx="13"/>
          </p:nvPr>
        </p:nvSpPr>
        <p:spPr>
          <a:xfrm>
            <a:off x="685800" y="685800"/>
            <a:ext cx="7904431" cy="4688785"/>
          </a:xfrm>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8CE34DA-AD3F-4EF6-996B-AAB207D42184}" type="datetimeFigureOut">
              <a:rPr lang="en-US" smtClean="0"/>
              <a:t>11/29/2017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27E19D6-872E-4228-A1A5-84AB64606B4A}" type="slidenum">
              <a:rPr lang="en-US" smtClean="0"/>
              <a:t>‹#›</a:t>
            </a:fld>
            <a:endParaRPr lang="en-US"/>
          </a:p>
        </p:txBody>
      </p:sp>
    </p:spTree>
    <p:extLst>
      <p:ext uri="{BB962C8B-B14F-4D97-AF65-F5344CB8AC3E}">
        <p14:creationId xmlns:p14="http://schemas.microsoft.com/office/powerpoint/2010/main" val="73129542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nchor="ct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8CE34DA-AD3F-4EF6-996B-AAB207D42184}" type="datetimeFigureOut">
              <a:rPr lang="en-US" smtClean="0"/>
              <a:t>11/29/2017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27E19D6-872E-4228-A1A5-84AB64606B4A}" type="slidenum">
              <a:rPr lang="en-US" smtClean="0"/>
              <a:t>‹#›</a:t>
            </a:fld>
            <a:endParaRPr lang="en-US"/>
          </a:p>
        </p:txBody>
      </p:sp>
    </p:spTree>
    <p:extLst>
      <p:ext uri="{BB962C8B-B14F-4D97-AF65-F5344CB8AC3E}">
        <p14:creationId xmlns:p14="http://schemas.microsoft.com/office/powerpoint/2010/main" val="1921510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12" name="Content Placeholder 2"/>
          <p:cNvSpPr>
            <a:spLocks noGrp="1"/>
          </p:cNvSpPr>
          <p:nvPr>
            <p:ph sz="quarter" idx="13"/>
          </p:nvPr>
        </p:nvSpPr>
        <p:spPr>
          <a:xfrm>
            <a:off x="685800" y="2063396"/>
            <a:ext cx="10394707" cy="3311189"/>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8CE34DA-AD3F-4EF6-996B-AAB207D42184}" type="datetimeFigureOut">
              <a:rPr lang="en-US" smtClean="0"/>
              <a:t>11/29/2017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27E19D6-872E-4228-A1A5-84AB64606B4A}" type="slidenum">
              <a:rPr lang="en-US" smtClean="0"/>
              <a:t>‹#›</a:t>
            </a:fld>
            <a:endParaRPr lang="en-US"/>
          </a:p>
        </p:txBody>
      </p:sp>
    </p:spTree>
    <p:extLst>
      <p:ext uri="{BB962C8B-B14F-4D97-AF65-F5344CB8AC3E}">
        <p14:creationId xmlns:p14="http://schemas.microsoft.com/office/powerpoint/2010/main" val="12135066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5801" y="685800"/>
            <a:ext cx="10394707" cy="3193487"/>
          </a:xfrm>
        </p:spPr>
        <p:txBody>
          <a:bodyPr anchor="b">
            <a:normAutofit/>
          </a:bodyPr>
          <a:lstStyle>
            <a:lvl1pPr algn="l">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685801" y="3742267"/>
            <a:ext cx="10394707" cy="1639614"/>
          </a:xfrm>
        </p:spPr>
        <p:txBody>
          <a:bodyPr anchor="t">
            <a:normAutofit/>
          </a:bodyPr>
          <a:lstStyle>
            <a:lvl1pPr marL="0" indent="0" algn="l">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D8CE34DA-AD3F-4EF6-996B-AAB207D42184}" type="datetimeFigureOut">
              <a:rPr lang="en-US" smtClean="0"/>
              <a:t>11/29/2017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27E19D6-872E-4228-A1A5-84AB64606B4A}" type="slidenum">
              <a:rPr lang="en-US" smtClean="0"/>
              <a:t>‹#›</a:t>
            </a:fld>
            <a:endParaRPr lang="en-US"/>
          </a:p>
        </p:txBody>
      </p:sp>
    </p:spTree>
    <p:extLst>
      <p:ext uri="{BB962C8B-B14F-4D97-AF65-F5344CB8AC3E}">
        <p14:creationId xmlns:p14="http://schemas.microsoft.com/office/powerpoint/2010/main" val="23668659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4" name="Title 1"/>
          <p:cNvSpPr>
            <a:spLocks noGrp="1"/>
          </p:cNvSpPr>
          <p:nvPr>
            <p:ph type="title"/>
          </p:nvPr>
        </p:nvSpPr>
        <p:spPr>
          <a:xfrm>
            <a:off x="685801" y="685800"/>
            <a:ext cx="10396882" cy="1158140"/>
          </a:xfrm>
        </p:spPr>
        <p:txBody>
          <a:bodyPr/>
          <a:lstStyle/>
          <a:p>
            <a:r>
              <a:rPr lang="en-US" smtClean="0"/>
              <a:t>Click to edit Master title style</a:t>
            </a:r>
            <a:endParaRPr lang="en-US" dirty="0"/>
          </a:p>
        </p:txBody>
      </p:sp>
      <p:sp>
        <p:nvSpPr>
          <p:cNvPr id="12" name="Content Placeholder 2"/>
          <p:cNvSpPr>
            <a:spLocks noGrp="1"/>
          </p:cNvSpPr>
          <p:nvPr>
            <p:ph sz="quarter" idx="13"/>
          </p:nvPr>
        </p:nvSpPr>
        <p:spPr>
          <a:xfrm>
            <a:off x="685800" y="2063396"/>
            <a:ext cx="5088714" cy="3311189"/>
          </a:xfrm>
        </p:spPr>
        <p:txBody>
          <a:bodyPr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Content Placeholder 3"/>
          <p:cNvSpPr>
            <a:spLocks noGrp="1"/>
          </p:cNvSpPr>
          <p:nvPr>
            <p:ph sz="quarter" idx="14"/>
          </p:nvPr>
        </p:nvSpPr>
        <p:spPr>
          <a:xfrm>
            <a:off x="5993971" y="2063396"/>
            <a:ext cx="5086538" cy="3311189"/>
          </a:xfrm>
        </p:spPr>
        <p:txBody>
          <a:bodyPr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D8CE34DA-AD3F-4EF6-996B-AAB207D42184}" type="datetimeFigureOut">
              <a:rPr lang="en-US" smtClean="0"/>
              <a:t>11/29/2017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27E19D6-872E-4228-A1A5-84AB64606B4A}" type="slidenum">
              <a:rPr lang="en-US" smtClean="0"/>
              <a:t>‹#›</a:t>
            </a:fld>
            <a:endParaRPr lang="en-US"/>
          </a:p>
        </p:txBody>
      </p:sp>
    </p:spTree>
    <p:extLst>
      <p:ext uri="{BB962C8B-B14F-4D97-AF65-F5344CB8AC3E}">
        <p14:creationId xmlns:p14="http://schemas.microsoft.com/office/powerpoint/2010/main" val="18858298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4" name="Title 1"/>
          <p:cNvSpPr>
            <a:spLocks noGrp="1"/>
          </p:cNvSpPr>
          <p:nvPr>
            <p:ph type="title"/>
          </p:nvPr>
        </p:nvSpPr>
        <p:spPr>
          <a:xfrm>
            <a:off x="685801" y="685800"/>
            <a:ext cx="10394707" cy="1158140"/>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918356" y="2063396"/>
            <a:ext cx="4856158" cy="679994"/>
          </a:xfrm>
        </p:spPr>
        <p:txBody>
          <a:bodyPr anchor="b">
            <a:noAutofit/>
          </a:bodyPr>
          <a:lstStyle>
            <a:lvl1pPr marL="0" indent="0">
              <a:lnSpc>
                <a:spcPct val="90000"/>
              </a:lnSpc>
              <a:buNone/>
              <a:defRPr sz="26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2" name="Content Placeholder 3"/>
          <p:cNvSpPr>
            <a:spLocks noGrp="1"/>
          </p:cNvSpPr>
          <p:nvPr>
            <p:ph sz="quarter" idx="13"/>
          </p:nvPr>
        </p:nvSpPr>
        <p:spPr>
          <a:xfrm>
            <a:off x="685802" y="2861733"/>
            <a:ext cx="5088712" cy="2512852"/>
          </a:xfrm>
        </p:spPr>
        <p:txBody>
          <a:bodyPr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18191" y="2063396"/>
            <a:ext cx="4864491" cy="679994"/>
          </a:xfrm>
        </p:spPr>
        <p:txBody>
          <a:bodyPr anchor="b">
            <a:noAutofit/>
          </a:bodyPr>
          <a:lstStyle>
            <a:lvl1pPr marL="0" indent="0">
              <a:lnSpc>
                <a:spcPct val="90000"/>
              </a:lnSpc>
              <a:buNone/>
              <a:defRPr sz="26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3" name="Content Placeholder 5"/>
          <p:cNvSpPr>
            <a:spLocks noGrp="1"/>
          </p:cNvSpPr>
          <p:nvPr>
            <p:ph sz="quarter" idx="14"/>
          </p:nvPr>
        </p:nvSpPr>
        <p:spPr>
          <a:xfrm>
            <a:off x="5993969" y="2861733"/>
            <a:ext cx="5088713" cy="2512852"/>
          </a:xfrm>
        </p:spPr>
        <p:txBody>
          <a:bodyPr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D8CE34DA-AD3F-4EF6-996B-AAB207D42184}" type="datetimeFigureOut">
              <a:rPr lang="en-US" smtClean="0"/>
              <a:t>11/29/2017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27E19D6-872E-4228-A1A5-84AB64606B4A}" type="slidenum">
              <a:rPr lang="en-US" smtClean="0"/>
              <a:t>‹#›</a:t>
            </a:fld>
            <a:endParaRPr lang="en-US"/>
          </a:p>
        </p:txBody>
      </p:sp>
    </p:spTree>
    <p:extLst>
      <p:ext uri="{BB962C8B-B14F-4D97-AF65-F5344CB8AC3E}">
        <p14:creationId xmlns:p14="http://schemas.microsoft.com/office/powerpoint/2010/main" val="34964032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D8CE34DA-AD3F-4EF6-996B-AAB207D42184}" type="datetimeFigureOut">
              <a:rPr lang="en-US" smtClean="0"/>
              <a:t>11/29/2017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27E19D6-872E-4228-A1A5-84AB64606B4A}" type="slidenum">
              <a:rPr lang="en-US" smtClean="0"/>
              <a:t>‹#›</a:t>
            </a:fld>
            <a:endParaRPr lang="en-US"/>
          </a:p>
        </p:txBody>
      </p:sp>
    </p:spTree>
    <p:extLst>
      <p:ext uri="{BB962C8B-B14F-4D97-AF65-F5344CB8AC3E}">
        <p14:creationId xmlns:p14="http://schemas.microsoft.com/office/powerpoint/2010/main" val="22375891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8CE34DA-AD3F-4EF6-996B-AAB207D42184}" type="datetimeFigureOut">
              <a:rPr lang="en-US" smtClean="0"/>
              <a:t>11/29/2017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27E19D6-872E-4228-A1A5-84AB64606B4A}" type="slidenum">
              <a:rPr lang="en-US" smtClean="0"/>
              <a:t>‹#›</a:t>
            </a:fld>
            <a:endParaRPr lang="en-US"/>
          </a:p>
        </p:txBody>
      </p:sp>
    </p:spTree>
    <p:extLst>
      <p:ext uri="{BB962C8B-B14F-4D97-AF65-F5344CB8AC3E}">
        <p14:creationId xmlns:p14="http://schemas.microsoft.com/office/powerpoint/2010/main" val="19849419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93643" y="685800"/>
            <a:ext cx="4126860" cy="2023252"/>
          </a:xfrm>
        </p:spPr>
        <p:txBody>
          <a:bodyPr anchor="b">
            <a:normAutofit/>
          </a:bodyPr>
          <a:lstStyle>
            <a:lvl1pPr algn="ctr">
              <a:defRPr sz="3600"/>
            </a:lvl1pPr>
          </a:lstStyle>
          <a:p>
            <a:r>
              <a:rPr lang="en-US" smtClean="0"/>
              <a:t>Click to edit Master title style</a:t>
            </a:r>
            <a:endParaRPr lang="en-US" dirty="0"/>
          </a:p>
        </p:txBody>
      </p:sp>
      <p:sp>
        <p:nvSpPr>
          <p:cNvPr id="10" name="Content Placeholder 2"/>
          <p:cNvSpPr>
            <a:spLocks noGrp="1"/>
          </p:cNvSpPr>
          <p:nvPr>
            <p:ph sz="quarter" idx="13"/>
          </p:nvPr>
        </p:nvSpPr>
        <p:spPr>
          <a:xfrm>
            <a:off x="5046132" y="685800"/>
            <a:ext cx="6034375" cy="4688785"/>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93642" y="2709052"/>
            <a:ext cx="4126861" cy="2665533"/>
          </a:xfrm>
        </p:spPr>
        <p:txBody>
          <a:bodyPr anchor="t">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D8CE34DA-AD3F-4EF6-996B-AAB207D42184}" type="datetimeFigureOut">
              <a:rPr lang="en-US" smtClean="0"/>
              <a:t>11/29/2017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27E19D6-872E-4228-A1A5-84AB64606B4A}" type="slidenum">
              <a:rPr lang="en-US" smtClean="0"/>
              <a:t>‹#›</a:t>
            </a:fld>
            <a:endParaRPr lang="en-US"/>
          </a:p>
        </p:txBody>
      </p:sp>
    </p:spTree>
    <p:extLst>
      <p:ext uri="{BB962C8B-B14F-4D97-AF65-F5344CB8AC3E}">
        <p14:creationId xmlns:p14="http://schemas.microsoft.com/office/powerpoint/2010/main" val="21443796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685800"/>
            <a:ext cx="6345302" cy="2023252"/>
          </a:xfrm>
        </p:spPr>
        <p:txBody>
          <a:bodyPr anchor="b">
            <a:normAutofit/>
          </a:bodyPr>
          <a:lstStyle>
            <a:lvl1pPr algn="ctr">
              <a:defRPr sz="36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7482362" y="0"/>
            <a:ext cx="3598146" cy="5071533"/>
          </a:xfrm>
          <a:ln w="57150" cmpd="thinThick">
            <a:solidFill>
              <a:schemeClr val="bg1">
                <a:lumMod val="50000"/>
              </a:schemeClr>
            </a:solidFill>
            <a:miter lim="800000"/>
          </a:ln>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85801" y="2709052"/>
            <a:ext cx="6345301" cy="2362481"/>
          </a:xfrm>
        </p:spPr>
        <p:txBody>
          <a:bodyPr anchor="t">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D8CE34DA-AD3F-4EF6-996B-AAB207D42184}" type="datetimeFigureOut">
              <a:rPr lang="en-US" smtClean="0"/>
              <a:t>11/29/2017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27E19D6-872E-4228-A1A5-84AB64606B4A}" type="slidenum">
              <a:rPr lang="en-US" smtClean="0"/>
              <a:t>‹#›</a:t>
            </a:fld>
            <a:endParaRPr lang="en-US"/>
          </a:p>
        </p:txBody>
      </p:sp>
    </p:spTree>
    <p:extLst>
      <p:ext uri="{BB962C8B-B14F-4D97-AF65-F5344CB8AC3E}">
        <p14:creationId xmlns:p14="http://schemas.microsoft.com/office/powerpoint/2010/main" val="32373005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jp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7" name="Picture 6" descr="Brickwork-HD-R1a.jpg"/>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10" name="Group 9"/>
          <p:cNvGrpSpPr/>
          <p:nvPr/>
        </p:nvGrpSpPr>
        <p:grpSpPr>
          <a:xfrm>
            <a:off x="-25397" y="0"/>
            <a:ext cx="12005350" cy="6644081"/>
            <a:chOff x="-25397" y="0"/>
            <a:chExt cx="12005350" cy="6644081"/>
          </a:xfrm>
        </p:grpSpPr>
        <p:sp useBgFill="1">
          <p:nvSpPr>
            <p:cNvPr id="11" name="Rectangle 10"/>
            <p:cNvSpPr/>
            <p:nvPr/>
          </p:nvSpPr>
          <p:spPr>
            <a:xfrm>
              <a:off x="1" y="0"/>
              <a:ext cx="11979952" cy="6644081"/>
            </a:xfrm>
            <a:prstGeom prst="rect">
              <a:avLst/>
            </a:prstGeom>
            <a:ln>
              <a:noFill/>
            </a:ln>
            <a:effectLst>
              <a:outerShdw blurRad="98425" dist="76200" dir="4380000" algn="tl" rotWithShape="0">
                <a:srgbClr val="000000">
                  <a:alpha val="68000"/>
                </a:srgbClr>
              </a:outerShdw>
            </a:effectLst>
          </p:spPr>
          <p:style>
            <a:lnRef idx="1">
              <a:schemeClr val="accent1"/>
            </a:lnRef>
            <a:fillRef idx="3">
              <a:schemeClr val="accent1"/>
            </a:fillRef>
            <a:effectRef idx="2">
              <a:schemeClr val="accent1"/>
            </a:effectRef>
            <a:fontRef idx="minor">
              <a:schemeClr val="lt1"/>
            </a:fontRef>
          </p:style>
        </p:sp>
        <p:sp>
          <p:nvSpPr>
            <p:cNvPr id="12" name="Freeform 11"/>
            <p:cNvSpPr/>
            <p:nvPr/>
          </p:nvSpPr>
          <p:spPr>
            <a:xfrm>
              <a:off x="-25397" y="0"/>
              <a:ext cx="11773291" cy="6419514"/>
            </a:xfrm>
            <a:custGeom>
              <a:avLst/>
              <a:gdLst/>
              <a:ahLst/>
              <a:cxnLst/>
              <a:rect l="l" t="t" r="r" b="b"/>
              <a:pathLst>
                <a:path w="11773291" h="6419514">
                  <a:moveTo>
                    <a:pt x="11750059" y="0"/>
                  </a:moveTo>
                  <a:lnTo>
                    <a:pt x="11773291" y="6419514"/>
                  </a:lnTo>
                  <a:lnTo>
                    <a:pt x="0" y="6411047"/>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13" name="Rectangle 12"/>
            <p:cNvSpPr/>
            <p:nvPr/>
          </p:nvSpPr>
          <p:spPr>
            <a:xfrm>
              <a:off x="1" y="5600215"/>
              <a:ext cx="11706512" cy="780581"/>
            </a:xfrm>
            <a:prstGeom prst="rect">
              <a:avLst/>
            </a:pr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85801" y="685800"/>
            <a:ext cx="10396882" cy="1151965"/>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85800" y="2063396"/>
            <a:ext cx="10396883" cy="3311189"/>
          </a:xfrm>
          <a:prstGeom prst="rect">
            <a:avLst/>
          </a:prstGeom>
        </p:spPr>
        <p:txBody>
          <a:bodyPr vert="horz" lIns="91440" tIns="45720" rIns="91440" bIns="45720" rtlCol="0" anchor="ct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298083" y="5757334"/>
            <a:ext cx="3784600" cy="498470"/>
          </a:xfrm>
          <a:prstGeom prst="rect">
            <a:avLst/>
          </a:prstGeom>
        </p:spPr>
        <p:txBody>
          <a:bodyPr vert="horz" lIns="91440" tIns="45720" rIns="91440" bIns="45720" rtlCol="0" anchor="ctr"/>
          <a:lstStyle>
            <a:lvl1pPr algn="r">
              <a:defRPr sz="3200" cap="all" baseline="0">
                <a:solidFill>
                  <a:schemeClr val="accent1">
                    <a:lumMod val="50000"/>
                  </a:schemeClr>
                </a:solidFill>
              </a:defRPr>
            </a:lvl1pPr>
          </a:lstStyle>
          <a:p>
            <a:fld id="{D8CE34DA-AD3F-4EF6-996B-AAB207D42184}" type="datetimeFigureOut">
              <a:rPr lang="en-US" smtClean="0"/>
              <a:t>11/29/2017</a:t>
            </a:fld>
            <a:endParaRPr lang="en-US"/>
          </a:p>
        </p:txBody>
      </p:sp>
      <p:sp>
        <p:nvSpPr>
          <p:cNvPr id="5" name="Footer Placeholder 4"/>
          <p:cNvSpPr>
            <a:spLocks noGrp="1"/>
          </p:cNvSpPr>
          <p:nvPr>
            <p:ph type="ftr" sz="quarter" idx="3"/>
          </p:nvPr>
        </p:nvSpPr>
        <p:spPr>
          <a:xfrm>
            <a:off x="685801" y="5757334"/>
            <a:ext cx="5499719" cy="498470"/>
          </a:xfrm>
          <a:prstGeom prst="rect">
            <a:avLst/>
          </a:prstGeom>
        </p:spPr>
        <p:txBody>
          <a:bodyPr vert="horz" lIns="91440" tIns="45720" rIns="91440" bIns="45720" rtlCol="0" anchor="ctr"/>
          <a:lstStyle>
            <a:lvl1pPr algn="l">
              <a:defRPr sz="3200" cap="all" baseline="0">
                <a:solidFill>
                  <a:schemeClr val="accent1">
                    <a:lumMod val="50000"/>
                  </a:schemeClr>
                </a:solidFill>
              </a:defRPr>
            </a:lvl1pPr>
          </a:lstStyle>
          <a:p>
            <a:endParaRPr lang="en-US"/>
          </a:p>
        </p:txBody>
      </p:sp>
      <p:sp>
        <p:nvSpPr>
          <p:cNvPr id="6" name="Slide Number Placeholder 5"/>
          <p:cNvSpPr>
            <a:spLocks noGrp="1"/>
          </p:cNvSpPr>
          <p:nvPr>
            <p:ph type="sldNum" sz="quarter" idx="4"/>
          </p:nvPr>
        </p:nvSpPr>
        <p:spPr>
          <a:xfrm>
            <a:off x="6287121" y="5757334"/>
            <a:ext cx="907186" cy="498470"/>
          </a:xfrm>
          <a:prstGeom prst="rect">
            <a:avLst/>
          </a:prstGeom>
        </p:spPr>
        <p:txBody>
          <a:bodyPr vert="horz" lIns="91440" tIns="45720" rIns="91440" bIns="45720" rtlCol="0" anchor="ctr"/>
          <a:lstStyle>
            <a:lvl1pPr algn="ctr">
              <a:defRPr sz="3200" cap="all" baseline="0">
                <a:solidFill>
                  <a:schemeClr val="accent1">
                    <a:lumMod val="50000"/>
                  </a:schemeClr>
                </a:solidFill>
              </a:defRPr>
            </a:lvl1pPr>
          </a:lstStyle>
          <a:p>
            <a:fld id="{827E19D6-872E-4228-A1A5-84AB64606B4A}" type="slidenum">
              <a:rPr lang="en-US" smtClean="0"/>
              <a:t>‹#›</a:t>
            </a:fld>
            <a:endParaRPr lang="en-US"/>
          </a:p>
        </p:txBody>
      </p:sp>
    </p:spTree>
    <p:extLst>
      <p:ext uri="{BB962C8B-B14F-4D97-AF65-F5344CB8AC3E}">
        <p14:creationId xmlns:p14="http://schemas.microsoft.com/office/powerpoint/2010/main" val="1088939569"/>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 id="2147483714" r:id="rId12"/>
    <p:sldLayoutId id="2147483715" r:id="rId13"/>
    <p:sldLayoutId id="2147483716" r:id="rId14"/>
    <p:sldLayoutId id="2147483717" r:id="rId15"/>
    <p:sldLayoutId id="2147483718" r:id="rId16"/>
    <p:sldLayoutId id="2147483719" r:id="rId17"/>
    <p:sldLayoutId id="2147483720" r:id="rId18"/>
  </p:sldLayoutIdLst>
  <p:txStyles>
    <p:titleStyle>
      <a:lvl1pPr algn="l" defTabSz="914400" rtl="0" eaLnBrk="1" latinLnBrk="0" hangingPunct="1">
        <a:lnSpc>
          <a:spcPct val="90000"/>
        </a:lnSpc>
        <a:spcBef>
          <a:spcPct val="0"/>
        </a:spcBef>
        <a:buNone/>
        <a:defRPr sz="5400" kern="1200" cap="all" baseline="0">
          <a:solidFill>
            <a:schemeClr val="accent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60000"/>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2" Type="http://schemas.openxmlformats.org/officeDocument/2006/relationships/hyperlink" Target="http://webhome.cs.uvic.ca/~thomo/basketballman.db"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8.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8.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8.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BASKETBALL DATA </a:t>
            </a:r>
            <a:r>
              <a:rPr lang="en-US" dirty="0" err="1" smtClean="0"/>
              <a:t>ANAlytics</a:t>
            </a:r>
            <a:endParaRPr lang="en-US" dirty="0"/>
          </a:p>
        </p:txBody>
      </p:sp>
      <p:sp>
        <p:nvSpPr>
          <p:cNvPr id="3" name="Subtitle 2"/>
          <p:cNvSpPr>
            <a:spLocks noGrp="1"/>
          </p:cNvSpPr>
          <p:nvPr>
            <p:ph type="subTitle" idx="1"/>
          </p:nvPr>
        </p:nvSpPr>
        <p:spPr/>
        <p:txBody>
          <a:bodyPr/>
          <a:lstStyle/>
          <a:p>
            <a:r>
              <a:rPr lang="en-US" dirty="0" smtClean="0"/>
              <a:t>Shirley </a:t>
            </a:r>
            <a:r>
              <a:rPr lang="en-US" dirty="0" err="1" smtClean="0"/>
              <a:t>wang</a:t>
            </a:r>
            <a:r>
              <a:rPr lang="en-US" dirty="0" smtClean="0"/>
              <a:t> &amp; </a:t>
            </a:r>
            <a:r>
              <a:rPr lang="en-US" dirty="0" err="1" smtClean="0"/>
              <a:t>howard</a:t>
            </a:r>
            <a:r>
              <a:rPr lang="en-US" dirty="0" smtClean="0"/>
              <a:t> </a:t>
            </a:r>
            <a:r>
              <a:rPr lang="en-US" dirty="0" err="1" smtClean="0"/>
              <a:t>jiang</a:t>
            </a:r>
            <a:endParaRPr lang="en-US" dirty="0"/>
          </a:p>
        </p:txBody>
      </p:sp>
    </p:spTree>
    <p:extLst>
      <p:ext uri="{BB962C8B-B14F-4D97-AF65-F5344CB8AC3E}">
        <p14:creationId xmlns:p14="http://schemas.microsoft.com/office/powerpoint/2010/main" val="373696242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Q2: FIND THE TOP I5 TEAMS WINS OR LOSSES</a:t>
            </a:r>
            <a:endParaRPr lang="en-US" dirty="0"/>
          </a:p>
        </p:txBody>
      </p:sp>
      <p:sp>
        <p:nvSpPr>
          <p:cNvPr id="3" name="Content Placeholder 2"/>
          <p:cNvSpPr>
            <a:spLocks noGrp="1"/>
          </p:cNvSpPr>
          <p:nvPr>
            <p:ph idx="1"/>
          </p:nvPr>
        </p:nvSpPr>
        <p:spPr/>
        <p:txBody>
          <a:bodyPr>
            <a:normAutofit fontScale="92500" lnSpcReduction="20000"/>
          </a:bodyPr>
          <a:lstStyle/>
          <a:p>
            <a:pPr marL="0" indent="0">
              <a:buNone/>
            </a:pPr>
            <a:r>
              <a:rPr lang="en-US" dirty="0">
                <a:latin typeface="Times New Roman" panose="02020603050405020304" pitchFamily="18" charset="0"/>
                <a:cs typeface="Times New Roman" panose="02020603050405020304" pitchFamily="18" charset="0"/>
              </a:rPr>
              <a:t>SELECT *</a:t>
            </a:r>
          </a:p>
          <a:p>
            <a:pPr marL="0" indent="0">
              <a:buNone/>
            </a:pPr>
            <a:r>
              <a:rPr lang="en-US" dirty="0">
                <a:latin typeface="Times New Roman" panose="02020603050405020304" pitchFamily="18" charset="0"/>
                <a:cs typeface="Times New Roman" panose="02020603050405020304" pitchFamily="18" charset="0"/>
              </a:rPr>
              <a:t>FROM</a:t>
            </a:r>
          </a:p>
          <a:p>
            <a:pPr marL="0" indent="0">
              <a:buNone/>
            </a:pPr>
            <a:r>
              <a:rPr lang="en-US" dirty="0">
                <a:latin typeface="Times New Roman" panose="02020603050405020304" pitchFamily="18" charset="0"/>
                <a:cs typeface="Times New Roman" panose="02020603050405020304" pitchFamily="18" charset="0"/>
              </a:rPr>
              <a:t>	(SELECT name, SUM(HOMEWON) AS </a:t>
            </a:r>
            <a:r>
              <a:rPr lang="en-US" dirty="0" err="1">
                <a:latin typeface="Times New Roman" panose="02020603050405020304" pitchFamily="18" charset="0"/>
                <a:cs typeface="Times New Roman" panose="02020603050405020304" pitchFamily="18" charset="0"/>
              </a:rPr>
              <a:t>homewins</a:t>
            </a:r>
            <a:r>
              <a:rPr lang="en-US" dirty="0">
                <a:latin typeface="Times New Roman" panose="02020603050405020304" pitchFamily="18" charset="0"/>
                <a:cs typeface="Times New Roman" panose="02020603050405020304" pitchFamily="18" charset="0"/>
              </a:rPr>
              <a:t>, SUM(HOMELOST) AS </a:t>
            </a:r>
            <a:r>
              <a:rPr lang="en-US" dirty="0" err="1">
                <a:latin typeface="Times New Roman" panose="02020603050405020304" pitchFamily="18" charset="0"/>
                <a:cs typeface="Times New Roman" panose="02020603050405020304" pitchFamily="18" charset="0"/>
              </a:rPr>
              <a:t>homelosses</a:t>
            </a:r>
            <a:r>
              <a:rPr lang="en-US" dirty="0">
                <a:latin typeface="Times New Roman" panose="02020603050405020304" pitchFamily="18" charset="0"/>
                <a:cs typeface="Times New Roman" panose="02020603050405020304" pitchFamily="18" charset="0"/>
              </a:rPr>
              <a:t>, SUM(AWAYWON) AS </a:t>
            </a:r>
            <a:r>
              <a:rPr lang="en-US" dirty="0" err="1">
                <a:latin typeface="Times New Roman" panose="02020603050405020304" pitchFamily="18" charset="0"/>
                <a:cs typeface="Times New Roman" panose="02020603050405020304" pitchFamily="18" charset="0"/>
              </a:rPr>
              <a:t>awaywins</a:t>
            </a:r>
            <a:r>
              <a:rPr lang="en-US" dirty="0">
                <a:latin typeface="Times New Roman" panose="02020603050405020304" pitchFamily="18" charset="0"/>
                <a:cs typeface="Times New Roman" panose="02020603050405020304" pitchFamily="18" charset="0"/>
              </a:rPr>
              <a:t>, SUM(AWAYLOST) AS </a:t>
            </a:r>
            <a:r>
              <a:rPr lang="en-US" dirty="0" err="1">
                <a:latin typeface="Times New Roman" panose="02020603050405020304" pitchFamily="18" charset="0"/>
                <a:cs typeface="Times New Roman" panose="02020603050405020304" pitchFamily="18" charset="0"/>
              </a:rPr>
              <a:t>awaylosses</a:t>
            </a:r>
            <a:endParaRPr lang="en-US" dirty="0">
              <a:latin typeface="Times New Roman" panose="02020603050405020304" pitchFamily="18" charset="0"/>
              <a:cs typeface="Times New Roman" panose="02020603050405020304" pitchFamily="18" charset="0"/>
            </a:endParaRPr>
          </a:p>
          <a:p>
            <a:pPr marL="0" indent="0">
              <a:buNone/>
            </a:pPr>
            <a:r>
              <a:rPr lang="en-US" dirty="0">
                <a:latin typeface="Times New Roman" panose="02020603050405020304" pitchFamily="18" charset="0"/>
                <a:cs typeface="Times New Roman" panose="02020603050405020304" pitchFamily="18" charset="0"/>
              </a:rPr>
              <a:t>	FROM BASKETBALL_TEAMS</a:t>
            </a:r>
          </a:p>
          <a:p>
            <a:pPr marL="0" indent="0">
              <a:buNone/>
            </a:pPr>
            <a:r>
              <a:rPr lang="en-US" dirty="0">
                <a:latin typeface="Times New Roman" panose="02020603050405020304" pitchFamily="18" charset="0"/>
                <a:cs typeface="Times New Roman" panose="02020603050405020304" pitchFamily="18" charset="0"/>
              </a:rPr>
              <a:t>	GROUP BY name</a:t>
            </a:r>
          </a:p>
          <a:p>
            <a:pPr marL="0" indent="0">
              <a:buNone/>
            </a:pPr>
            <a:r>
              <a:rPr lang="en-US" dirty="0">
                <a:latin typeface="Times New Roman" panose="02020603050405020304" pitchFamily="18" charset="0"/>
                <a:cs typeface="Times New Roman" panose="02020603050405020304" pitchFamily="18" charset="0"/>
              </a:rPr>
              <a:t>	ORDER BY SUM(HOMEWON) DESC)</a:t>
            </a:r>
          </a:p>
          <a:p>
            <a:pPr marL="0" indent="0">
              <a:buNone/>
            </a:pPr>
            <a:r>
              <a:rPr lang="en-US" dirty="0" smtClean="0">
                <a:latin typeface="Times New Roman" panose="02020603050405020304" pitchFamily="18" charset="0"/>
                <a:cs typeface="Times New Roman" panose="02020603050405020304" pitchFamily="18" charset="0"/>
              </a:rPr>
              <a:t>WHERE </a:t>
            </a:r>
            <a:r>
              <a:rPr lang="en-US" dirty="0" err="1" smtClean="0">
                <a:latin typeface="Times New Roman" panose="02020603050405020304" pitchFamily="18" charset="0"/>
                <a:cs typeface="Times New Roman" panose="02020603050405020304" pitchFamily="18" charset="0"/>
              </a:rPr>
              <a:t>rownum</a:t>
            </a:r>
            <a:r>
              <a:rPr lang="en-US" dirty="0" smtClean="0">
                <a:latin typeface="Times New Roman" panose="02020603050405020304" pitchFamily="18" charset="0"/>
                <a:cs typeface="Times New Roman" panose="02020603050405020304" pitchFamily="18" charset="0"/>
              </a:rPr>
              <a:t> &lt;= 15</a:t>
            </a:r>
          </a:p>
          <a:p>
            <a:endParaRPr lang="en-US" dirty="0"/>
          </a:p>
        </p:txBody>
      </p:sp>
    </p:spTree>
    <p:extLst>
      <p:ext uri="{BB962C8B-B14F-4D97-AF65-F5344CB8AC3E}">
        <p14:creationId xmlns:p14="http://schemas.microsoft.com/office/powerpoint/2010/main" val="135292016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0" y="4066"/>
            <a:ext cx="12001500" cy="6688834"/>
          </a:xfrm>
          <a:prstGeom prst="rect">
            <a:avLst/>
          </a:prstGeom>
        </p:spPr>
      </p:pic>
    </p:spTree>
    <p:extLst>
      <p:ext uri="{BB962C8B-B14F-4D97-AF65-F5344CB8AC3E}">
        <p14:creationId xmlns:p14="http://schemas.microsoft.com/office/powerpoint/2010/main" val="362466180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Q2: Conclusions</a:t>
            </a:r>
            <a:endParaRPr lang="en-US" dirty="0"/>
          </a:p>
        </p:txBody>
      </p:sp>
      <p:sp>
        <p:nvSpPr>
          <p:cNvPr id="3" name="Content Placeholder 2"/>
          <p:cNvSpPr>
            <a:spLocks noGrp="1"/>
          </p:cNvSpPr>
          <p:nvPr>
            <p:ph idx="1"/>
          </p:nvPr>
        </p:nvSpPr>
        <p:spPr/>
        <p:txBody>
          <a:bodyPr>
            <a:normAutofit/>
          </a:bodyPr>
          <a:lstStyle/>
          <a:p>
            <a:r>
              <a:rPr lang="en-US" dirty="0" smtClean="0">
                <a:latin typeface="Times New Roman" panose="02020603050405020304" pitchFamily="18" charset="0"/>
                <a:cs typeface="Times New Roman" panose="02020603050405020304" pitchFamily="18" charset="0"/>
              </a:rPr>
              <a:t>The Boston Celtics had the largest total number of home wins at </a:t>
            </a:r>
            <a:r>
              <a:rPr lang="en-US" dirty="0" smtClean="0">
                <a:latin typeface="Times New Roman" panose="02020603050405020304" pitchFamily="18" charset="0"/>
                <a:cs typeface="Times New Roman" panose="02020603050405020304" pitchFamily="18" charset="0"/>
              </a:rPr>
              <a:t>1601 </a:t>
            </a:r>
            <a:r>
              <a:rPr lang="en-US" dirty="0" smtClean="0">
                <a:latin typeface="Times New Roman" panose="02020603050405020304" pitchFamily="18" charset="0"/>
                <a:cs typeface="Times New Roman" panose="02020603050405020304" pitchFamily="18" charset="0"/>
              </a:rPr>
              <a:t>home wins.  </a:t>
            </a:r>
          </a:p>
          <a:p>
            <a:r>
              <a:rPr lang="en-US" dirty="0" smtClean="0">
                <a:latin typeface="Times New Roman" panose="02020603050405020304" pitchFamily="18" charset="0"/>
                <a:cs typeface="Times New Roman" panose="02020603050405020304" pitchFamily="18" charset="0"/>
              </a:rPr>
              <a:t>The 2</a:t>
            </a:r>
            <a:r>
              <a:rPr lang="en-US" baseline="30000" dirty="0" smtClean="0">
                <a:latin typeface="Times New Roman" panose="02020603050405020304" pitchFamily="18" charset="0"/>
                <a:cs typeface="Times New Roman" panose="02020603050405020304" pitchFamily="18" charset="0"/>
              </a:rPr>
              <a:t>nd</a:t>
            </a:r>
            <a:r>
              <a:rPr lang="en-US" dirty="0" smtClean="0">
                <a:latin typeface="Times New Roman" panose="02020603050405020304" pitchFamily="18" charset="0"/>
                <a:cs typeface="Times New Roman" panose="02020603050405020304" pitchFamily="18" charset="0"/>
              </a:rPr>
              <a:t> team, Los Angeles Lakers, is the only team on the top 15 that has more away wins than away loses. </a:t>
            </a:r>
          </a:p>
          <a:p>
            <a:r>
              <a:rPr lang="en-US" dirty="0" smtClean="0">
                <a:latin typeface="Times New Roman" panose="02020603050405020304" pitchFamily="18" charset="0"/>
                <a:cs typeface="Times New Roman" panose="02020603050405020304" pitchFamily="18" charset="0"/>
              </a:rPr>
              <a:t>All teams have more home wins than home loses</a:t>
            </a:r>
            <a:endParaRPr lang="en-US" dirty="0"/>
          </a:p>
        </p:txBody>
      </p:sp>
    </p:spTree>
    <p:extLst>
      <p:ext uri="{BB962C8B-B14F-4D97-AF65-F5344CB8AC3E}">
        <p14:creationId xmlns:p14="http://schemas.microsoft.com/office/powerpoint/2010/main" val="192925622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Q3: TOTAL NUMBER OF  PLAYERS’ </a:t>
            </a:r>
            <a:r>
              <a:rPr lang="en-US" dirty="0" smtClean="0"/>
              <a:t>POINTS of ABA teams and NBA teams</a:t>
            </a:r>
            <a:endParaRPr lang="en-US" dirty="0"/>
          </a:p>
        </p:txBody>
      </p:sp>
      <p:sp>
        <p:nvSpPr>
          <p:cNvPr id="3" name="Content Placeholder 2"/>
          <p:cNvSpPr>
            <a:spLocks noGrp="1"/>
          </p:cNvSpPr>
          <p:nvPr>
            <p:ph idx="1"/>
          </p:nvPr>
        </p:nvSpPr>
        <p:spPr/>
        <p:txBody>
          <a:bodyPr/>
          <a:lstStyle/>
          <a:p>
            <a:pPr marL="0" indent="0">
              <a:buNone/>
            </a:pPr>
            <a:r>
              <a:rPr lang="en-US" dirty="0">
                <a:latin typeface="Times New Roman" panose="02020603050405020304" pitchFamily="18" charset="0"/>
                <a:cs typeface="Times New Roman" panose="02020603050405020304" pitchFamily="18" charset="0"/>
              </a:rPr>
              <a:t>SELECT "year", LGID, SUM(POINTS) as </a:t>
            </a:r>
            <a:r>
              <a:rPr lang="en-US" dirty="0" err="1">
                <a:latin typeface="Times New Roman" panose="02020603050405020304" pitchFamily="18" charset="0"/>
                <a:cs typeface="Times New Roman" panose="02020603050405020304" pitchFamily="18" charset="0"/>
              </a:rPr>
              <a:t>totalPoints</a:t>
            </a:r>
            <a:endParaRPr lang="en-US" dirty="0">
              <a:latin typeface="Times New Roman" panose="02020603050405020304" pitchFamily="18" charset="0"/>
              <a:cs typeface="Times New Roman" panose="02020603050405020304" pitchFamily="18" charset="0"/>
            </a:endParaRPr>
          </a:p>
          <a:p>
            <a:pPr marL="0" indent="0">
              <a:buNone/>
            </a:pPr>
            <a:r>
              <a:rPr lang="en-US" dirty="0">
                <a:latin typeface="Times New Roman" panose="02020603050405020304" pitchFamily="18" charset="0"/>
                <a:cs typeface="Times New Roman" panose="02020603050405020304" pitchFamily="18" charset="0"/>
              </a:rPr>
              <a:t>FROM </a:t>
            </a:r>
            <a:r>
              <a:rPr lang="en-US" dirty="0" smtClean="0">
                <a:latin typeface="Times New Roman" panose="02020603050405020304" pitchFamily="18" charset="0"/>
                <a:cs typeface="Times New Roman" panose="02020603050405020304" pitchFamily="18" charset="0"/>
              </a:rPr>
              <a:t>BASKETBALL_PLAYERS</a:t>
            </a:r>
            <a:endParaRPr lang="en-US" dirty="0">
              <a:latin typeface="Times New Roman" panose="02020603050405020304" pitchFamily="18" charset="0"/>
              <a:cs typeface="Times New Roman" panose="02020603050405020304" pitchFamily="18" charset="0"/>
            </a:endParaRPr>
          </a:p>
          <a:p>
            <a:pPr marL="0" indent="0">
              <a:buNone/>
            </a:pPr>
            <a:r>
              <a:rPr lang="en-US" dirty="0">
                <a:latin typeface="Times New Roman" panose="02020603050405020304" pitchFamily="18" charset="0"/>
                <a:cs typeface="Times New Roman" panose="02020603050405020304" pitchFamily="18" charset="0"/>
              </a:rPr>
              <a:t>WHERE "year" &gt;=1967 AND "year" &lt;1976</a:t>
            </a:r>
          </a:p>
          <a:p>
            <a:pPr marL="0" indent="0">
              <a:buNone/>
            </a:pPr>
            <a:r>
              <a:rPr lang="en-US" dirty="0">
                <a:latin typeface="Times New Roman" panose="02020603050405020304" pitchFamily="18" charset="0"/>
                <a:cs typeface="Times New Roman" panose="02020603050405020304" pitchFamily="18" charset="0"/>
              </a:rPr>
              <a:t>GROUP BY LGID, "year"</a:t>
            </a:r>
          </a:p>
          <a:p>
            <a:pPr marL="0" indent="0">
              <a:buNone/>
            </a:pPr>
            <a:r>
              <a:rPr lang="en-US" dirty="0">
                <a:latin typeface="Times New Roman" panose="02020603050405020304" pitchFamily="18" charset="0"/>
                <a:cs typeface="Times New Roman" panose="02020603050405020304" pitchFamily="18" charset="0"/>
              </a:rPr>
              <a:t>ORDER BY "year";</a:t>
            </a:r>
          </a:p>
          <a:p>
            <a:endParaRPr lang="en-US" dirty="0"/>
          </a:p>
        </p:txBody>
      </p:sp>
    </p:spTree>
    <p:extLst>
      <p:ext uri="{BB962C8B-B14F-4D97-AF65-F5344CB8AC3E}">
        <p14:creationId xmlns:p14="http://schemas.microsoft.com/office/powerpoint/2010/main" val="186967821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CA"/>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1788346" cy="64749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3066870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Q3: conclusions</a:t>
            </a:r>
            <a:endParaRPr lang="en-US" dirty="0"/>
          </a:p>
        </p:txBody>
      </p:sp>
      <p:sp>
        <p:nvSpPr>
          <p:cNvPr id="3" name="Content Placeholder 2"/>
          <p:cNvSpPr>
            <a:spLocks noGrp="1"/>
          </p:cNvSpPr>
          <p:nvPr>
            <p:ph idx="1"/>
          </p:nvPr>
        </p:nvSpPr>
        <p:spPr/>
        <p:txBody>
          <a:bodyPr/>
          <a:lstStyle/>
          <a:p>
            <a:r>
              <a:rPr lang="en-US" dirty="0" smtClean="0">
                <a:latin typeface="Times New Roman" panose="02020603050405020304" pitchFamily="18" charset="0"/>
                <a:cs typeface="Times New Roman" panose="02020603050405020304" pitchFamily="18" charset="0"/>
              </a:rPr>
              <a:t>The </a:t>
            </a:r>
            <a:r>
              <a:rPr lang="en-US" dirty="0">
                <a:latin typeface="Times New Roman" panose="02020603050405020304" pitchFamily="18" charset="0"/>
                <a:cs typeface="Times New Roman" panose="02020603050405020304" pitchFamily="18" charset="0"/>
              </a:rPr>
              <a:t>A</a:t>
            </a:r>
            <a:r>
              <a:rPr lang="en-US" dirty="0" smtClean="0">
                <a:latin typeface="Times New Roman" panose="02020603050405020304" pitchFamily="18" charset="0"/>
                <a:cs typeface="Times New Roman" panose="02020603050405020304" pitchFamily="18" charset="0"/>
              </a:rPr>
              <a:t>merican basketball association (ABA) was founded in 1967 and merged with the National Basketball Association (NBA) in 1976</a:t>
            </a:r>
          </a:p>
          <a:p>
            <a:r>
              <a:rPr lang="en-US" dirty="0" smtClean="0">
                <a:latin typeface="Times New Roman" panose="02020603050405020304" pitchFamily="18" charset="0"/>
                <a:cs typeface="Times New Roman" panose="02020603050405020304" pitchFamily="18" charset="0"/>
              </a:rPr>
              <a:t>Comparing the total number of player points from the ABA and the NBA, we see that the NBA always had more points than the ABA and the difference only increased with time</a:t>
            </a:r>
          </a:p>
          <a:p>
            <a:r>
              <a:rPr lang="en-US" dirty="0" smtClean="0">
                <a:latin typeface="Times New Roman" panose="02020603050405020304" pitchFamily="18" charset="0"/>
                <a:cs typeface="Times New Roman" panose="02020603050405020304" pitchFamily="18" charset="0"/>
              </a:rPr>
              <a:t>This may explain why the ABA eventually merged into the NBA</a:t>
            </a:r>
            <a:endParaRPr lang="en-US" dirty="0">
              <a:latin typeface="Times New Roman" panose="02020603050405020304" pitchFamily="18" charset="0"/>
              <a:cs typeface="Times New Roman" panose="02020603050405020304" pitchFamily="18" charset="0"/>
            </a:endParaRPr>
          </a:p>
          <a:p>
            <a:endParaRPr lang="en-US" dirty="0"/>
          </a:p>
        </p:txBody>
      </p:sp>
    </p:spTree>
    <p:extLst>
      <p:ext uri="{BB962C8B-B14F-4D97-AF65-F5344CB8AC3E}">
        <p14:creationId xmlns:p14="http://schemas.microsoft.com/office/powerpoint/2010/main" val="395874336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Q4: Top 10 places most players drafted from</a:t>
            </a:r>
            <a:endParaRPr lang="en-US" dirty="0"/>
          </a:p>
        </p:txBody>
      </p:sp>
      <p:sp>
        <p:nvSpPr>
          <p:cNvPr id="3" name="Content Placeholder 2"/>
          <p:cNvSpPr>
            <a:spLocks noGrp="1"/>
          </p:cNvSpPr>
          <p:nvPr>
            <p:ph idx="1"/>
          </p:nvPr>
        </p:nvSpPr>
        <p:spPr/>
        <p:txBody>
          <a:bodyPr>
            <a:normAutofit fontScale="92500" lnSpcReduction="20000"/>
          </a:bodyPr>
          <a:lstStyle/>
          <a:p>
            <a:pPr marL="0" indent="0">
              <a:buNone/>
            </a:pPr>
            <a:r>
              <a:rPr lang="en-US" dirty="0">
                <a:latin typeface="Times New Roman" panose="02020603050405020304" pitchFamily="18" charset="0"/>
                <a:cs typeface="Times New Roman" panose="02020603050405020304" pitchFamily="18" charset="0"/>
              </a:rPr>
              <a:t>SELECT *</a:t>
            </a:r>
          </a:p>
          <a:p>
            <a:pPr marL="0" indent="0">
              <a:buNone/>
            </a:pPr>
            <a:r>
              <a:rPr lang="en-US" dirty="0">
                <a:latin typeface="Times New Roman" panose="02020603050405020304" pitchFamily="18" charset="0"/>
                <a:cs typeface="Times New Roman" panose="02020603050405020304" pitchFamily="18" charset="0"/>
              </a:rPr>
              <a:t>FROM</a:t>
            </a:r>
          </a:p>
          <a:p>
            <a:pPr marL="0" indent="0">
              <a:buNone/>
            </a:pPr>
            <a:r>
              <a:rPr lang="en-US" dirty="0">
                <a:latin typeface="Times New Roman" panose="02020603050405020304" pitchFamily="18" charset="0"/>
                <a:cs typeface="Times New Roman" panose="02020603050405020304" pitchFamily="18" charset="0"/>
              </a:rPr>
              <a:t>	(SELECT DRAFTFROM, COUNT(DISTINCT (</a:t>
            </a:r>
            <a:r>
              <a:rPr lang="en-US" dirty="0" err="1">
                <a:latin typeface="Times New Roman" panose="02020603050405020304" pitchFamily="18" charset="0"/>
                <a:cs typeface="Times New Roman" panose="02020603050405020304" pitchFamily="18" charset="0"/>
              </a:rPr>
              <a:t>firstname</a:t>
            </a:r>
            <a:r>
              <a:rPr lang="en-US" dirty="0">
                <a:latin typeface="Times New Roman" panose="02020603050405020304" pitchFamily="18" charset="0"/>
                <a:cs typeface="Times New Roman" panose="02020603050405020304" pitchFamily="18" charset="0"/>
              </a:rPr>
              <a:t> || ' '|| </a:t>
            </a:r>
            <a:r>
              <a:rPr lang="en-US" dirty="0" err="1">
                <a:latin typeface="Times New Roman" panose="02020603050405020304" pitchFamily="18" charset="0"/>
                <a:cs typeface="Times New Roman" panose="02020603050405020304" pitchFamily="18" charset="0"/>
              </a:rPr>
              <a:t>lastname</a:t>
            </a:r>
            <a:r>
              <a:rPr lang="en-US" dirty="0">
                <a:latin typeface="Times New Roman" panose="02020603050405020304" pitchFamily="18" charset="0"/>
                <a:cs typeface="Times New Roman" panose="02020603050405020304" pitchFamily="18" charset="0"/>
              </a:rPr>
              <a:t>)) AS </a:t>
            </a:r>
            <a:r>
              <a:rPr lang="en-US" dirty="0" err="1">
                <a:latin typeface="Times New Roman" panose="02020603050405020304" pitchFamily="18" charset="0"/>
                <a:cs typeface="Times New Roman" panose="02020603050405020304" pitchFamily="18" charset="0"/>
              </a:rPr>
              <a:t>numPlayers</a:t>
            </a:r>
            <a:endParaRPr lang="en-US" dirty="0">
              <a:latin typeface="Times New Roman" panose="02020603050405020304" pitchFamily="18" charset="0"/>
              <a:cs typeface="Times New Roman" panose="02020603050405020304" pitchFamily="18" charset="0"/>
            </a:endParaRPr>
          </a:p>
          <a:p>
            <a:pPr marL="0" indent="0">
              <a:buNone/>
            </a:pPr>
            <a:r>
              <a:rPr lang="en-US" dirty="0">
                <a:latin typeface="Times New Roman" panose="02020603050405020304" pitchFamily="18" charset="0"/>
                <a:cs typeface="Times New Roman" panose="02020603050405020304" pitchFamily="18" charset="0"/>
              </a:rPr>
              <a:t>	FROM </a:t>
            </a:r>
            <a:r>
              <a:rPr lang="en-US" dirty="0" smtClean="0">
                <a:latin typeface="Times New Roman" panose="02020603050405020304" pitchFamily="18" charset="0"/>
                <a:cs typeface="Times New Roman" panose="02020603050405020304" pitchFamily="18" charset="0"/>
              </a:rPr>
              <a:t>BASKETBALL_DRAFT</a:t>
            </a:r>
            <a:endParaRPr lang="en-US" dirty="0">
              <a:latin typeface="Times New Roman" panose="02020603050405020304" pitchFamily="18" charset="0"/>
              <a:cs typeface="Times New Roman" panose="02020603050405020304" pitchFamily="18" charset="0"/>
            </a:endParaRPr>
          </a:p>
          <a:p>
            <a:pPr marL="0" indent="0">
              <a:buNone/>
            </a:pPr>
            <a:r>
              <a:rPr lang="en-US" dirty="0">
                <a:latin typeface="Times New Roman" panose="02020603050405020304" pitchFamily="18" charset="0"/>
                <a:cs typeface="Times New Roman" panose="02020603050405020304" pitchFamily="18" charset="0"/>
              </a:rPr>
              <a:t>	GROUP BY DRAFTFROM</a:t>
            </a:r>
          </a:p>
          <a:p>
            <a:pPr marL="0" indent="0">
              <a:buNone/>
            </a:pPr>
            <a:r>
              <a:rPr lang="en-US" dirty="0">
                <a:latin typeface="Times New Roman" panose="02020603050405020304" pitchFamily="18" charset="0"/>
                <a:cs typeface="Times New Roman" panose="02020603050405020304" pitchFamily="18" charset="0"/>
              </a:rPr>
              <a:t>	ORDER BY </a:t>
            </a:r>
            <a:r>
              <a:rPr lang="en-US" dirty="0" err="1">
                <a:latin typeface="Times New Roman" panose="02020603050405020304" pitchFamily="18" charset="0"/>
                <a:cs typeface="Times New Roman" panose="02020603050405020304" pitchFamily="18" charset="0"/>
              </a:rPr>
              <a:t>numPlayers</a:t>
            </a:r>
            <a:r>
              <a:rPr lang="en-US" dirty="0">
                <a:latin typeface="Times New Roman" panose="02020603050405020304" pitchFamily="18" charset="0"/>
                <a:cs typeface="Times New Roman" panose="02020603050405020304" pitchFamily="18" charset="0"/>
              </a:rPr>
              <a:t> DESC)</a:t>
            </a:r>
          </a:p>
          <a:p>
            <a:pPr marL="0" indent="0">
              <a:buNone/>
            </a:pPr>
            <a:r>
              <a:rPr lang="en-US" dirty="0">
                <a:latin typeface="Times New Roman" panose="02020603050405020304" pitchFamily="18" charset="0"/>
                <a:cs typeface="Times New Roman" panose="02020603050405020304" pitchFamily="18" charset="0"/>
              </a:rPr>
              <a:t>WHERE </a:t>
            </a:r>
            <a:r>
              <a:rPr lang="en-US" dirty="0" err="1">
                <a:latin typeface="Times New Roman" panose="02020603050405020304" pitchFamily="18" charset="0"/>
                <a:cs typeface="Times New Roman" panose="02020603050405020304" pitchFamily="18" charset="0"/>
              </a:rPr>
              <a:t>rownum</a:t>
            </a:r>
            <a:r>
              <a:rPr lang="en-US" dirty="0">
                <a:latin typeface="Times New Roman" panose="02020603050405020304" pitchFamily="18" charset="0"/>
                <a:cs typeface="Times New Roman" panose="02020603050405020304" pitchFamily="18" charset="0"/>
              </a:rPr>
              <a:t> &lt;= 10;</a:t>
            </a:r>
          </a:p>
          <a:p>
            <a:endParaRPr lang="en-US" dirty="0"/>
          </a:p>
        </p:txBody>
      </p:sp>
    </p:spTree>
    <p:extLst>
      <p:ext uri="{BB962C8B-B14F-4D97-AF65-F5344CB8AC3E}">
        <p14:creationId xmlns:p14="http://schemas.microsoft.com/office/powerpoint/2010/main" val="347973426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CA"/>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1788345" cy="64378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6400851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Q4: conclusions</a:t>
            </a:r>
            <a:endParaRPr lang="en-US" dirty="0"/>
          </a:p>
        </p:txBody>
      </p:sp>
      <p:sp>
        <p:nvSpPr>
          <p:cNvPr id="3" name="Content Placeholder 2"/>
          <p:cNvSpPr>
            <a:spLocks noGrp="1"/>
          </p:cNvSpPr>
          <p:nvPr>
            <p:ph idx="1"/>
          </p:nvPr>
        </p:nvSpPr>
        <p:spPr/>
        <p:txBody>
          <a:bodyPr>
            <a:normAutofit/>
          </a:bodyPr>
          <a:lstStyle/>
          <a:p>
            <a:r>
              <a:rPr lang="en-US" dirty="0" smtClean="0">
                <a:latin typeface="Times New Roman" panose="02020603050405020304" pitchFamily="18" charset="0"/>
                <a:cs typeface="Times New Roman" panose="02020603050405020304" pitchFamily="18" charset="0"/>
              </a:rPr>
              <a:t>Most players are drafted from Kentucky (110 players), although it’s very closely followed by UCLA (106 players)</a:t>
            </a:r>
          </a:p>
          <a:p>
            <a:r>
              <a:rPr lang="en-US" dirty="0" smtClean="0">
                <a:latin typeface="Times New Roman" panose="02020603050405020304" pitchFamily="18" charset="0"/>
                <a:cs typeface="Times New Roman" panose="02020603050405020304" pitchFamily="18" charset="0"/>
              </a:rPr>
              <a:t>Universities are common places to draft players from, as UCLA and Duke are both in the top 10 </a:t>
            </a:r>
          </a:p>
          <a:p>
            <a:endParaRPr lang="en-US" dirty="0">
              <a:latin typeface="Times New Roman" panose="02020603050405020304" pitchFamily="18" charset="0"/>
              <a:cs typeface="Times New Roman" panose="02020603050405020304" pitchFamily="18" charset="0"/>
            </a:endParaRPr>
          </a:p>
          <a:p>
            <a:endParaRPr lang="en-US" dirty="0"/>
          </a:p>
        </p:txBody>
      </p:sp>
    </p:spTree>
    <p:extLst>
      <p:ext uri="{BB962C8B-B14F-4D97-AF65-F5344CB8AC3E}">
        <p14:creationId xmlns:p14="http://schemas.microsoft.com/office/powerpoint/2010/main" val="25704378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Q5: Top coach with  most wins minus loses </a:t>
            </a:r>
            <a:endParaRPr lang="en-US" dirty="0"/>
          </a:p>
        </p:txBody>
      </p:sp>
      <p:sp>
        <p:nvSpPr>
          <p:cNvPr id="3" name="Content Placeholder 2"/>
          <p:cNvSpPr>
            <a:spLocks noGrp="1"/>
          </p:cNvSpPr>
          <p:nvPr>
            <p:ph idx="1"/>
          </p:nvPr>
        </p:nvSpPr>
        <p:spPr/>
        <p:txBody>
          <a:bodyPr/>
          <a:lstStyle/>
          <a:p>
            <a:pPr marL="0" indent="0">
              <a:buNone/>
            </a:pPr>
            <a:r>
              <a:rPr lang="en-US" dirty="0">
                <a:latin typeface="Times New Roman" panose="02020603050405020304" pitchFamily="18" charset="0"/>
                <a:cs typeface="Times New Roman" panose="02020603050405020304" pitchFamily="18" charset="0"/>
              </a:rPr>
              <a:t>SELECT "year", MAX(won-lost) AS </a:t>
            </a:r>
            <a:r>
              <a:rPr lang="en-US" dirty="0" err="1">
                <a:latin typeface="Times New Roman" panose="02020603050405020304" pitchFamily="18" charset="0"/>
                <a:cs typeface="Times New Roman" panose="02020603050405020304" pitchFamily="18" charset="0"/>
              </a:rPr>
              <a:t>winMinusLose</a:t>
            </a:r>
            <a:endParaRPr lang="en-US" dirty="0">
              <a:latin typeface="Times New Roman" panose="02020603050405020304" pitchFamily="18" charset="0"/>
              <a:cs typeface="Times New Roman" panose="02020603050405020304" pitchFamily="18" charset="0"/>
            </a:endParaRPr>
          </a:p>
          <a:p>
            <a:pPr marL="0" indent="0">
              <a:buNone/>
            </a:pPr>
            <a:r>
              <a:rPr lang="en-US" dirty="0">
                <a:latin typeface="Times New Roman" panose="02020603050405020304" pitchFamily="18" charset="0"/>
                <a:cs typeface="Times New Roman" panose="02020603050405020304" pitchFamily="18" charset="0"/>
              </a:rPr>
              <a:t>FROM BASKETBALL_COACHES</a:t>
            </a:r>
          </a:p>
          <a:p>
            <a:pPr marL="0" indent="0">
              <a:buNone/>
            </a:pPr>
            <a:r>
              <a:rPr lang="en-US" dirty="0">
                <a:latin typeface="Times New Roman" panose="02020603050405020304" pitchFamily="18" charset="0"/>
                <a:cs typeface="Times New Roman" panose="02020603050405020304" pitchFamily="18" charset="0"/>
              </a:rPr>
              <a:t>WHERE "year" &lt;=2010 AND "year" &gt;=2000</a:t>
            </a:r>
          </a:p>
          <a:p>
            <a:pPr marL="0" indent="0">
              <a:buNone/>
            </a:pPr>
            <a:r>
              <a:rPr lang="en-US" dirty="0">
                <a:latin typeface="Times New Roman" panose="02020603050405020304" pitchFamily="18" charset="0"/>
                <a:cs typeface="Times New Roman" panose="02020603050405020304" pitchFamily="18" charset="0"/>
              </a:rPr>
              <a:t>GROUP BY "year"</a:t>
            </a:r>
          </a:p>
          <a:p>
            <a:pPr marL="0" indent="0">
              <a:buNone/>
            </a:pPr>
            <a:r>
              <a:rPr lang="en-US" dirty="0">
                <a:latin typeface="Times New Roman" panose="02020603050405020304" pitchFamily="18" charset="0"/>
                <a:cs typeface="Times New Roman" panose="02020603050405020304" pitchFamily="18" charset="0"/>
              </a:rPr>
              <a:t>ORDER BY "year";</a:t>
            </a:r>
          </a:p>
          <a:p>
            <a:endParaRPr lang="en-US" dirty="0"/>
          </a:p>
        </p:txBody>
      </p:sp>
    </p:spTree>
    <p:extLst>
      <p:ext uri="{BB962C8B-B14F-4D97-AF65-F5344CB8AC3E}">
        <p14:creationId xmlns:p14="http://schemas.microsoft.com/office/powerpoint/2010/main" val="162096711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source</a:t>
            </a:r>
            <a:endParaRPr lang="en-US" dirty="0"/>
          </a:p>
        </p:txBody>
      </p:sp>
      <p:sp>
        <p:nvSpPr>
          <p:cNvPr id="3" name="Content Placeholder 2"/>
          <p:cNvSpPr>
            <a:spLocks noGrp="1"/>
          </p:cNvSpPr>
          <p:nvPr>
            <p:ph sz="quarter" idx="13"/>
          </p:nvPr>
        </p:nvSpPr>
        <p:spPr>
          <a:xfrm>
            <a:off x="685801" y="2114196"/>
            <a:ext cx="10394707" cy="3311189"/>
          </a:xfrm>
        </p:spPr>
        <p:txBody>
          <a:bodyPr/>
          <a:lstStyle/>
          <a:p>
            <a:pPr marL="0" indent="0">
              <a:buNone/>
            </a:pPr>
            <a:r>
              <a:rPr lang="en-US" dirty="0">
                <a:latin typeface="Aharoni" panose="02010803020104030203" pitchFamily="2" charset="-79"/>
                <a:cs typeface="Aharoni" panose="02010803020104030203" pitchFamily="2" charset="-79"/>
                <a:hlinkClick r:id="rId2"/>
              </a:rPr>
              <a:t>http://webhome.cs.uvic.ca/~thomo/basketballman.db</a:t>
            </a:r>
            <a:endParaRPr lang="en-US" dirty="0">
              <a:latin typeface="Aharoni" panose="02010803020104030203" pitchFamily="2" charset="-79"/>
              <a:cs typeface="Aharoni" panose="02010803020104030203" pitchFamily="2" charset="-79"/>
            </a:endParaRPr>
          </a:p>
        </p:txBody>
      </p:sp>
    </p:spTree>
    <p:extLst>
      <p:ext uri="{BB962C8B-B14F-4D97-AF65-F5344CB8AC3E}">
        <p14:creationId xmlns:p14="http://schemas.microsoft.com/office/powerpoint/2010/main" val="101285270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CA"/>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1775989" cy="64872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7168936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Q5: </a:t>
            </a:r>
            <a:r>
              <a:rPr lang="en-US" dirty="0"/>
              <a:t>conclusions</a:t>
            </a:r>
          </a:p>
        </p:txBody>
      </p:sp>
      <p:sp>
        <p:nvSpPr>
          <p:cNvPr id="3" name="Content Placeholder 2"/>
          <p:cNvSpPr>
            <a:spLocks noGrp="1"/>
          </p:cNvSpPr>
          <p:nvPr>
            <p:ph idx="1"/>
          </p:nvPr>
        </p:nvSpPr>
        <p:spPr/>
        <p:txBody>
          <a:bodyPr/>
          <a:lstStyle/>
          <a:p>
            <a:r>
              <a:rPr lang="en-US" dirty="0" smtClean="0">
                <a:latin typeface="Times New Roman" panose="02020603050405020304" pitchFamily="18" charset="0"/>
                <a:cs typeface="Times New Roman" panose="02020603050405020304" pitchFamily="18" charset="0"/>
              </a:rPr>
              <a:t>The top coach of the year was defined by the coach with the most number of wins minus loses</a:t>
            </a:r>
          </a:p>
          <a:p>
            <a:r>
              <a:rPr lang="en-US" dirty="0" smtClean="0">
                <a:latin typeface="Times New Roman" panose="02020603050405020304" pitchFamily="18" charset="0"/>
                <a:cs typeface="Times New Roman" panose="02020603050405020304" pitchFamily="18" charset="0"/>
              </a:rPr>
              <a:t>From 2000 onwards, the most wins minus loses of the top coach steadily increased until it reached the peak at 52 wins-loses in 2006. it then decreased slightly in 2009 and 2010</a:t>
            </a:r>
            <a:endParaRPr lang="en-US" dirty="0">
              <a:latin typeface="Times New Roman" panose="02020603050405020304" pitchFamily="18" charset="0"/>
              <a:cs typeface="Times New Roman" panose="02020603050405020304" pitchFamily="18" charset="0"/>
            </a:endParaRPr>
          </a:p>
          <a:p>
            <a:endParaRPr lang="en-US" dirty="0"/>
          </a:p>
        </p:txBody>
      </p:sp>
    </p:spTree>
    <p:extLst>
      <p:ext uri="{BB962C8B-B14F-4D97-AF65-F5344CB8AC3E}">
        <p14:creationId xmlns:p14="http://schemas.microsoft.com/office/powerpoint/2010/main" val="173533689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Q6: </a:t>
            </a:r>
            <a:r>
              <a:rPr lang="en-US" dirty="0"/>
              <a:t># of awarded coaches and players in the HOF for an opposite category</a:t>
            </a:r>
            <a:br>
              <a:rPr lang="en-US" dirty="0"/>
            </a:br>
            <a:endParaRPr lang="en-US" dirty="0"/>
          </a:p>
        </p:txBody>
      </p:sp>
      <p:sp>
        <p:nvSpPr>
          <p:cNvPr id="3" name="Content Placeholder 2"/>
          <p:cNvSpPr>
            <a:spLocks noGrp="1"/>
          </p:cNvSpPr>
          <p:nvPr>
            <p:ph idx="1"/>
          </p:nvPr>
        </p:nvSpPr>
        <p:spPr/>
        <p:txBody>
          <a:bodyPr>
            <a:normAutofit fontScale="25000" lnSpcReduction="20000"/>
          </a:bodyPr>
          <a:lstStyle/>
          <a:p>
            <a:pPr marL="0" indent="0">
              <a:buNone/>
            </a:pPr>
            <a:r>
              <a:rPr lang="en-US" sz="6400" dirty="0">
                <a:latin typeface="Times New Roman" panose="02020603050405020304" pitchFamily="18" charset="0"/>
                <a:cs typeface="Times New Roman" panose="02020603050405020304" pitchFamily="18" charset="0"/>
              </a:rPr>
              <a:t>SELECT *</a:t>
            </a:r>
          </a:p>
          <a:p>
            <a:pPr marL="0" indent="0">
              <a:buNone/>
            </a:pPr>
            <a:r>
              <a:rPr lang="en-US" sz="6400" dirty="0">
                <a:latin typeface="Times New Roman" panose="02020603050405020304" pitchFamily="18" charset="0"/>
                <a:cs typeface="Times New Roman" panose="02020603050405020304" pitchFamily="18" charset="0"/>
              </a:rPr>
              <a:t>FROM </a:t>
            </a:r>
          </a:p>
          <a:p>
            <a:pPr marL="0" indent="0">
              <a:buNone/>
            </a:pPr>
            <a:r>
              <a:rPr lang="en-US" sz="6400" dirty="0">
                <a:latin typeface="Times New Roman" panose="02020603050405020304" pitchFamily="18" charset="0"/>
                <a:cs typeface="Times New Roman" panose="02020603050405020304" pitchFamily="18" charset="0"/>
              </a:rPr>
              <a:t>    (SELECT name, COUNT(*) AS </a:t>
            </a:r>
            <a:r>
              <a:rPr lang="en-US" sz="6400" dirty="0" err="1">
                <a:latin typeface="Times New Roman" panose="02020603050405020304" pitchFamily="18" charset="0"/>
                <a:cs typeface="Times New Roman" panose="02020603050405020304" pitchFamily="18" charset="0"/>
              </a:rPr>
              <a:t>numHOFPAwardC</a:t>
            </a:r>
            <a:endParaRPr lang="en-US" sz="6400" dirty="0">
              <a:latin typeface="Times New Roman" panose="02020603050405020304" pitchFamily="18" charset="0"/>
              <a:cs typeface="Times New Roman" panose="02020603050405020304" pitchFamily="18" charset="0"/>
            </a:endParaRPr>
          </a:p>
          <a:p>
            <a:pPr marL="0" indent="0">
              <a:buNone/>
            </a:pPr>
            <a:r>
              <a:rPr lang="en-US" sz="6400" dirty="0">
                <a:latin typeface="Times New Roman" panose="02020603050405020304" pitchFamily="18" charset="0"/>
                <a:cs typeface="Times New Roman" panose="02020603050405020304" pitchFamily="18" charset="0"/>
              </a:rPr>
              <a:t>    FROM BASKETBALL_HOF H JOIN BASKETBALL_AWARDS_PLAYERS P ON </a:t>
            </a:r>
            <a:r>
              <a:rPr lang="en-US" sz="6400" dirty="0" err="1">
                <a:latin typeface="Times New Roman" panose="02020603050405020304" pitchFamily="18" charset="0"/>
                <a:cs typeface="Times New Roman" panose="02020603050405020304" pitchFamily="18" charset="0"/>
              </a:rPr>
              <a:t>H.hofID</a:t>
            </a:r>
            <a:r>
              <a:rPr lang="en-US" sz="6400" dirty="0">
                <a:latin typeface="Times New Roman" panose="02020603050405020304" pitchFamily="18" charset="0"/>
                <a:cs typeface="Times New Roman" panose="02020603050405020304" pitchFamily="18" charset="0"/>
              </a:rPr>
              <a:t>=</a:t>
            </a:r>
            <a:r>
              <a:rPr lang="en-US" sz="6400" dirty="0" err="1">
                <a:latin typeface="Times New Roman" panose="02020603050405020304" pitchFamily="18" charset="0"/>
                <a:cs typeface="Times New Roman" panose="02020603050405020304" pitchFamily="18" charset="0"/>
              </a:rPr>
              <a:t>P.playerID</a:t>
            </a:r>
            <a:endParaRPr lang="en-US" sz="6400" dirty="0">
              <a:latin typeface="Times New Roman" panose="02020603050405020304" pitchFamily="18" charset="0"/>
              <a:cs typeface="Times New Roman" panose="02020603050405020304" pitchFamily="18" charset="0"/>
            </a:endParaRPr>
          </a:p>
          <a:p>
            <a:pPr marL="0" indent="0">
              <a:buNone/>
            </a:pPr>
            <a:r>
              <a:rPr lang="en-US" sz="6400" dirty="0">
                <a:latin typeface="Times New Roman" panose="02020603050405020304" pitchFamily="18" charset="0"/>
                <a:cs typeface="Times New Roman" panose="02020603050405020304" pitchFamily="18" charset="0"/>
              </a:rPr>
              <a:t>    WHERE CATEGORY='Coach'</a:t>
            </a:r>
          </a:p>
          <a:p>
            <a:pPr marL="0" indent="0">
              <a:buNone/>
            </a:pPr>
            <a:r>
              <a:rPr lang="en-US" sz="6400" dirty="0">
                <a:latin typeface="Times New Roman" panose="02020603050405020304" pitchFamily="18" charset="0"/>
                <a:cs typeface="Times New Roman" panose="02020603050405020304" pitchFamily="18" charset="0"/>
              </a:rPr>
              <a:t>    GROUP BY name</a:t>
            </a:r>
          </a:p>
          <a:p>
            <a:pPr marL="0" indent="0">
              <a:buNone/>
            </a:pPr>
            <a:r>
              <a:rPr lang="en-US" sz="6400" dirty="0">
                <a:latin typeface="Times New Roman" panose="02020603050405020304" pitchFamily="18" charset="0"/>
                <a:cs typeface="Times New Roman" panose="02020603050405020304" pitchFamily="18" charset="0"/>
              </a:rPr>
              <a:t>    ORDER BY </a:t>
            </a:r>
            <a:r>
              <a:rPr lang="en-US" sz="6400" dirty="0" err="1">
                <a:latin typeface="Times New Roman" panose="02020603050405020304" pitchFamily="18" charset="0"/>
                <a:cs typeface="Times New Roman" panose="02020603050405020304" pitchFamily="18" charset="0"/>
              </a:rPr>
              <a:t>numHOFPAwardC</a:t>
            </a:r>
            <a:r>
              <a:rPr lang="en-US" sz="6400" dirty="0">
                <a:latin typeface="Times New Roman" panose="02020603050405020304" pitchFamily="18" charset="0"/>
                <a:cs typeface="Times New Roman" panose="02020603050405020304" pitchFamily="18" charset="0"/>
              </a:rPr>
              <a:t> DESC)</a:t>
            </a:r>
          </a:p>
          <a:p>
            <a:pPr marL="0" indent="0">
              <a:buNone/>
            </a:pPr>
            <a:r>
              <a:rPr lang="en-US" sz="6400" dirty="0">
                <a:latin typeface="Times New Roman" panose="02020603050405020304" pitchFamily="18" charset="0"/>
                <a:cs typeface="Times New Roman" panose="02020603050405020304" pitchFamily="18" charset="0"/>
              </a:rPr>
              <a:t>    NATURAL FULL OUTER JOIN</a:t>
            </a:r>
          </a:p>
          <a:p>
            <a:pPr marL="0" indent="0">
              <a:buNone/>
            </a:pPr>
            <a:r>
              <a:rPr lang="en-US" sz="6400" dirty="0" smtClean="0">
                <a:latin typeface="Times New Roman" panose="02020603050405020304" pitchFamily="18" charset="0"/>
                <a:cs typeface="Times New Roman" panose="02020603050405020304" pitchFamily="18" charset="0"/>
              </a:rPr>
              <a:t>   </a:t>
            </a:r>
            <a:r>
              <a:rPr lang="en-US" sz="6400" dirty="0">
                <a:latin typeface="Times New Roman" panose="02020603050405020304" pitchFamily="18" charset="0"/>
                <a:cs typeface="Times New Roman" panose="02020603050405020304" pitchFamily="18" charset="0"/>
              </a:rPr>
              <a:t>(SELECT name, COUNT(*) AS </a:t>
            </a:r>
            <a:r>
              <a:rPr lang="en-US" sz="6400" dirty="0" err="1">
                <a:latin typeface="Times New Roman" panose="02020603050405020304" pitchFamily="18" charset="0"/>
                <a:cs typeface="Times New Roman" panose="02020603050405020304" pitchFamily="18" charset="0"/>
              </a:rPr>
              <a:t>numHOFCAwardP</a:t>
            </a:r>
            <a:endParaRPr lang="en-US" sz="6400" dirty="0">
              <a:latin typeface="Times New Roman" panose="02020603050405020304" pitchFamily="18" charset="0"/>
              <a:cs typeface="Times New Roman" panose="02020603050405020304" pitchFamily="18" charset="0"/>
            </a:endParaRPr>
          </a:p>
          <a:p>
            <a:pPr marL="0" indent="0">
              <a:buNone/>
            </a:pPr>
            <a:r>
              <a:rPr lang="en-US" sz="6400" dirty="0">
                <a:latin typeface="Times New Roman" panose="02020603050405020304" pitchFamily="18" charset="0"/>
                <a:cs typeface="Times New Roman" panose="02020603050405020304" pitchFamily="18" charset="0"/>
              </a:rPr>
              <a:t>    FROM BASKETBALL_HOF H JOIN BASKETBALL_AWARDS_COACHES C ON </a:t>
            </a:r>
            <a:r>
              <a:rPr lang="en-US" sz="6400" dirty="0" err="1">
                <a:latin typeface="Times New Roman" panose="02020603050405020304" pitchFamily="18" charset="0"/>
                <a:cs typeface="Times New Roman" panose="02020603050405020304" pitchFamily="18" charset="0"/>
              </a:rPr>
              <a:t>H.hofID</a:t>
            </a:r>
            <a:r>
              <a:rPr lang="en-US" sz="6400" dirty="0">
                <a:latin typeface="Times New Roman" panose="02020603050405020304" pitchFamily="18" charset="0"/>
                <a:cs typeface="Times New Roman" panose="02020603050405020304" pitchFamily="18" charset="0"/>
              </a:rPr>
              <a:t>=</a:t>
            </a:r>
            <a:r>
              <a:rPr lang="en-US" sz="6400" dirty="0" err="1">
                <a:latin typeface="Times New Roman" panose="02020603050405020304" pitchFamily="18" charset="0"/>
                <a:cs typeface="Times New Roman" panose="02020603050405020304" pitchFamily="18" charset="0"/>
              </a:rPr>
              <a:t>C.coachID</a:t>
            </a:r>
            <a:endParaRPr lang="en-US" sz="6400" dirty="0">
              <a:latin typeface="Times New Roman" panose="02020603050405020304" pitchFamily="18" charset="0"/>
              <a:cs typeface="Times New Roman" panose="02020603050405020304" pitchFamily="18" charset="0"/>
            </a:endParaRPr>
          </a:p>
          <a:p>
            <a:pPr marL="0" indent="0">
              <a:buNone/>
            </a:pPr>
            <a:r>
              <a:rPr lang="en-US" sz="6400" dirty="0">
                <a:latin typeface="Times New Roman" panose="02020603050405020304" pitchFamily="18" charset="0"/>
                <a:cs typeface="Times New Roman" panose="02020603050405020304" pitchFamily="18" charset="0"/>
              </a:rPr>
              <a:t>    WHERE CATEGORY='Player'</a:t>
            </a:r>
          </a:p>
          <a:p>
            <a:pPr marL="0" indent="0">
              <a:buNone/>
            </a:pPr>
            <a:r>
              <a:rPr lang="en-US" sz="6400" dirty="0">
                <a:latin typeface="Times New Roman" panose="02020603050405020304" pitchFamily="18" charset="0"/>
                <a:cs typeface="Times New Roman" panose="02020603050405020304" pitchFamily="18" charset="0"/>
              </a:rPr>
              <a:t>    GROUP BY name);</a:t>
            </a:r>
          </a:p>
          <a:p>
            <a:endParaRPr lang="en-US" dirty="0"/>
          </a:p>
        </p:txBody>
      </p:sp>
    </p:spTree>
    <p:extLst>
      <p:ext uri="{BB962C8B-B14F-4D97-AF65-F5344CB8AC3E}">
        <p14:creationId xmlns:p14="http://schemas.microsoft.com/office/powerpoint/2010/main" val="52281986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CA"/>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11788345" cy="64872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0096668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Q6: </a:t>
            </a:r>
            <a:r>
              <a:rPr lang="en-US" dirty="0"/>
              <a:t>conclusions</a:t>
            </a:r>
            <a:br>
              <a:rPr lang="en-US" dirty="0"/>
            </a:br>
            <a:endParaRPr lang="en-US" dirty="0"/>
          </a:p>
        </p:txBody>
      </p:sp>
      <p:sp>
        <p:nvSpPr>
          <p:cNvPr id="3" name="Content Placeholder 2"/>
          <p:cNvSpPr>
            <a:spLocks noGrp="1"/>
          </p:cNvSpPr>
          <p:nvPr>
            <p:ph idx="1"/>
          </p:nvPr>
        </p:nvSpPr>
        <p:spPr/>
        <p:txBody>
          <a:bodyPr>
            <a:normAutofit fontScale="32500" lnSpcReduction="20000"/>
          </a:bodyPr>
          <a:lstStyle/>
          <a:p>
            <a:r>
              <a:rPr lang="en-US" sz="6400" dirty="0" smtClean="0">
                <a:latin typeface="Times New Roman" panose="02020603050405020304" pitchFamily="18" charset="0"/>
                <a:cs typeface="Times New Roman" panose="02020603050405020304" pitchFamily="18" charset="0"/>
              </a:rPr>
              <a:t>It’s not very common for a person who won a player award to also be honored in the Hall of Fame in the coach category and vice versa.</a:t>
            </a:r>
          </a:p>
          <a:p>
            <a:r>
              <a:rPr lang="en-US" sz="6400" dirty="0" smtClean="0">
                <a:latin typeface="Times New Roman" panose="02020603050405020304" pitchFamily="18" charset="0"/>
                <a:cs typeface="Times New Roman" panose="02020603050405020304" pitchFamily="18" charset="0"/>
              </a:rPr>
              <a:t>However, there are examples of 9  people in history whom this occurred to</a:t>
            </a:r>
            <a:endParaRPr lang="en-US" dirty="0"/>
          </a:p>
          <a:p>
            <a:r>
              <a:rPr lang="en-US" sz="6400" dirty="0" smtClean="0">
                <a:latin typeface="Times New Roman" panose="02020603050405020304" pitchFamily="18" charset="0"/>
                <a:cs typeface="Times New Roman" panose="02020603050405020304" pitchFamily="18" charset="0"/>
              </a:rPr>
              <a:t>bill Sharman stands out as the person who has </a:t>
            </a:r>
            <a:r>
              <a:rPr lang="en-US" sz="6400" dirty="0" smtClean="0">
                <a:latin typeface="Times New Roman" panose="02020603050405020304" pitchFamily="18" charset="0"/>
                <a:cs typeface="Times New Roman" panose="02020603050405020304" pitchFamily="18" charset="0"/>
              </a:rPr>
              <a:t>been honored </a:t>
            </a:r>
            <a:r>
              <a:rPr lang="en-US" sz="6400" dirty="0">
                <a:latin typeface="Times New Roman" panose="02020603050405020304" pitchFamily="18" charset="0"/>
                <a:cs typeface="Times New Roman" panose="02020603050405020304" pitchFamily="18" charset="0"/>
              </a:rPr>
              <a:t>for being both an </a:t>
            </a:r>
            <a:r>
              <a:rPr lang="en-US" sz="6400" dirty="0" smtClean="0">
                <a:latin typeface="Times New Roman" panose="02020603050405020304" pitchFamily="18" charset="0"/>
                <a:cs typeface="Times New Roman" panose="02020603050405020304" pitchFamily="18" charset="0"/>
              </a:rPr>
              <a:t>exemplary player and </a:t>
            </a:r>
            <a:r>
              <a:rPr lang="en-US" sz="6400" dirty="0">
                <a:latin typeface="Times New Roman" panose="02020603050405020304" pitchFamily="18" charset="0"/>
                <a:cs typeface="Times New Roman" panose="02020603050405020304" pitchFamily="18" charset="0"/>
              </a:rPr>
              <a:t>an exemplary coach</a:t>
            </a:r>
            <a:endParaRPr lang="en-US" sz="6400" dirty="0" smtClean="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3549552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1087" y="784654"/>
            <a:ext cx="10396882" cy="1151965"/>
          </a:xfrm>
        </p:spPr>
        <p:txBody>
          <a:bodyPr>
            <a:normAutofit fontScale="90000"/>
          </a:bodyPr>
          <a:lstStyle/>
          <a:p>
            <a:r>
              <a:rPr lang="en-US" dirty="0" smtClean="0"/>
              <a:t>Q7</a:t>
            </a:r>
            <a:r>
              <a:rPr lang="en-US" dirty="0" smtClean="0"/>
              <a:t>: Number of</a:t>
            </a:r>
            <a:r>
              <a:rPr lang="en-CA" dirty="0" smtClean="0"/>
              <a:t> times </a:t>
            </a:r>
            <a:r>
              <a:rPr lang="en-CA" dirty="0"/>
              <a:t>teams were ranked 1 in the Eastern </a:t>
            </a:r>
            <a:r>
              <a:rPr lang="en-CA" dirty="0" smtClean="0"/>
              <a:t>Division</a:t>
            </a:r>
            <a:r>
              <a:rPr lang="en-CA" dirty="0"/>
              <a:t>, at least twice</a:t>
            </a:r>
            <a:r>
              <a:rPr lang="en-US" dirty="0"/>
              <a:t/>
            </a:r>
            <a:br>
              <a:rPr lang="en-US" dirty="0"/>
            </a:br>
            <a:endParaRPr lang="en-US" dirty="0"/>
          </a:p>
        </p:txBody>
      </p:sp>
      <p:sp>
        <p:nvSpPr>
          <p:cNvPr id="3" name="Content Placeholder 2"/>
          <p:cNvSpPr>
            <a:spLocks noGrp="1"/>
          </p:cNvSpPr>
          <p:nvPr>
            <p:ph idx="1"/>
          </p:nvPr>
        </p:nvSpPr>
        <p:spPr>
          <a:xfrm>
            <a:off x="673444" y="2298174"/>
            <a:ext cx="10396883" cy="3311189"/>
          </a:xfrm>
        </p:spPr>
        <p:txBody>
          <a:bodyPr/>
          <a:lstStyle/>
          <a:p>
            <a:pPr marL="0" indent="0">
              <a:buNone/>
            </a:pPr>
            <a:r>
              <a:rPr lang="en-US" dirty="0">
                <a:latin typeface="Times New Roman" panose="02020603050405020304" pitchFamily="18" charset="0"/>
                <a:cs typeface="Times New Roman" panose="02020603050405020304" pitchFamily="18" charset="0"/>
              </a:rPr>
              <a:t>SELECT name, COUNT(name) AS numRank1inED</a:t>
            </a:r>
          </a:p>
          <a:p>
            <a:pPr marL="0" indent="0">
              <a:buNone/>
            </a:pPr>
            <a:r>
              <a:rPr lang="en-US" dirty="0">
                <a:latin typeface="Times New Roman" panose="02020603050405020304" pitchFamily="18" charset="0"/>
                <a:cs typeface="Times New Roman" panose="02020603050405020304" pitchFamily="18" charset="0"/>
              </a:rPr>
              <a:t>FROM BASKETBALL_TEAMS T JOIN BASKETBALL_ABBREV A ON T.DIVID=A.CODE</a:t>
            </a:r>
          </a:p>
          <a:p>
            <a:pPr marL="0" indent="0">
              <a:buNone/>
            </a:pPr>
            <a:r>
              <a:rPr lang="en-US" dirty="0">
                <a:latin typeface="Times New Roman" panose="02020603050405020304" pitchFamily="18" charset="0"/>
                <a:cs typeface="Times New Roman" panose="02020603050405020304" pitchFamily="18" charset="0"/>
              </a:rPr>
              <a:t>WHERE "rank"=1 AND </a:t>
            </a:r>
            <a:r>
              <a:rPr lang="en-US" dirty="0" err="1">
                <a:latin typeface="Times New Roman" panose="02020603050405020304" pitchFamily="18" charset="0"/>
                <a:cs typeface="Times New Roman" panose="02020603050405020304" pitchFamily="18" charset="0"/>
              </a:rPr>
              <a:t>full_name</a:t>
            </a:r>
            <a:r>
              <a:rPr lang="en-US" dirty="0">
                <a:latin typeface="Times New Roman" panose="02020603050405020304" pitchFamily="18" charset="0"/>
                <a:cs typeface="Times New Roman" panose="02020603050405020304" pitchFamily="18" charset="0"/>
              </a:rPr>
              <a:t> = 'Eastern Division'</a:t>
            </a:r>
          </a:p>
          <a:p>
            <a:pPr marL="0" indent="0">
              <a:buNone/>
            </a:pPr>
            <a:r>
              <a:rPr lang="en-US" dirty="0">
                <a:latin typeface="Times New Roman" panose="02020603050405020304" pitchFamily="18" charset="0"/>
                <a:cs typeface="Times New Roman" panose="02020603050405020304" pitchFamily="18" charset="0"/>
              </a:rPr>
              <a:t>GROUP BY NAME</a:t>
            </a:r>
          </a:p>
          <a:p>
            <a:pPr marL="0" indent="0">
              <a:buNone/>
            </a:pPr>
            <a:r>
              <a:rPr lang="en-US" dirty="0">
                <a:latin typeface="Times New Roman" panose="02020603050405020304" pitchFamily="18" charset="0"/>
                <a:cs typeface="Times New Roman" panose="02020603050405020304" pitchFamily="18" charset="0"/>
              </a:rPr>
              <a:t>HAVING COUNT(name)&gt;1</a:t>
            </a:r>
          </a:p>
          <a:p>
            <a:pPr marL="0" indent="0">
              <a:buNone/>
            </a:pPr>
            <a:r>
              <a:rPr lang="en-US" dirty="0">
                <a:latin typeface="Times New Roman" panose="02020603050405020304" pitchFamily="18" charset="0"/>
                <a:cs typeface="Times New Roman" panose="02020603050405020304" pitchFamily="18" charset="0"/>
              </a:rPr>
              <a:t>ORDER BY numRank1inED DESC;</a:t>
            </a:r>
          </a:p>
          <a:p>
            <a:endParaRPr lang="en-US" dirty="0"/>
          </a:p>
          <a:p>
            <a:endParaRPr lang="en-US" dirty="0"/>
          </a:p>
        </p:txBody>
      </p:sp>
    </p:spTree>
    <p:extLst>
      <p:ext uri="{BB962C8B-B14F-4D97-AF65-F5344CB8AC3E}">
        <p14:creationId xmlns:p14="http://schemas.microsoft.com/office/powerpoint/2010/main" val="268969679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CA"/>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11788346" cy="64872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1166613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1087" y="784654"/>
            <a:ext cx="10396882" cy="1151965"/>
          </a:xfrm>
        </p:spPr>
        <p:txBody>
          <a:bodyPr>
            <a:normAutofit fontScale="90000"/>
          </a:bodyPr>
          <a:lstStyle/>
          <a:p>
            <a:r>
              <a:rPr lang="en-US" dirty="0" smtClean="0"/>
              <a:t>Q7: </a:t>
            </a:r>
            <a:r>
              <a:rPr lang="en-US" dirty="0"/>
              <a:t>conclusions</a:t>
            </a:r>
            <a:br>
              <a:rPr lang="en-US" dirty="0"/>
            </a:br>
            <a:endParaRPr lang="en-US" dirty="0"/>
          </a:p>
        </p:txBody>
      </p:sp>
      <p:sp>
        <p:nvSpPr>
          <p:cNvPr id="3" name="Content Placeholder 2"/>
          <p:cNvSpPr>
            <a:spLocks noGrp="1"/>
          </p:cNvSpPr>
          <p:nvPr>
            <p:ph idx="1"/>
          </p:nvPr>
        </p:nvSpPr>
        <p:spPr>
          <a:xfrm>
            <a:off x="673444" y="2298174"/>
            <a:ext cx="10396883" cy="3311189"/>
          </a:xfrm>
        </p:spPr>
        <p:txBody>
          <a:bodyPr/>
          <a:lstStyle/>
          <a:p>
            <a:r>
              <a:rPr lang="en-US" dirty="0" smtClean="0">
                <a:latin typeface="Times New Roman" panose="02020603050405020304" pitchFamily="18" charset="0"/>
                <a:cs typeface="Times New Roman" panose="02020603050405020304" pitchFamily="18" charset="0"/>
              </a:rPr>
              <a:t>Throughout history, The Boston Celtics have been ranked 1</a:t>
            </a:r>
            <a:r>
              <a:rPr lang="en-US" baseline="30000" dirty="0" smtClean="0">
                <a:latin typeface="Times New Roman" panose="02020603050405020304" pitchFamily="18" charset="0"/>
                <a:cs typeface="Times New Roman" panose="02020603050405020304" pitchFamily="18" charset="0"/>
              </a:rPr>
              <a:t>st</a:t>
            </a:r>
            <a:r>
              <a:rPr lang="en-US" dirty="0" smtClean="0">
                <a:latin typeface="Times New Roman" panose="02020603050405020304" pitchFamily="18" charset="0"/>
                <a:cs typeface="Times New Roman" panose="02020603050405020304" pitchFamily="18" charset="0"/>
              </a:rPr>
              <a:t> in the Eastern Division the largest number of times (9 times).</a:t>
            </a:r>
          </a:p>
          <a:p>
            <a:r>
              <a:rPr lang="en-US" dirty="0" smtClean="0">
                <a:latin typeface="Times New Roman" panose="02020603050405020304" pitchFamily="18" charset="0"/>
                <a:cs typeface="Times New Roman" panose="02020603050405020304" pitchFamily="18" charset="0"/>
              </a:rPr>
              <a:t>This is triple the score of the 2</a:t>
            </a:r>
            <a:r>
              <a:rPr lang="en-US" baseline="30000" dirty="0" smtClean="0">
                <a:latin typeface="Times New Roman" panose="02020603050405020304" pitchFamily="18" charset="0"/>
                <a:cs typeface="Times New Roman" panose="02020603050405020304" pitchFamily="18" charset="0"/>
              </a:rPr>
              <a:t>nd</a:t>
            </a:r>
            <a:r>
              <a:rPr lang="en-US" dirty="0" smtClean="0">
                <a:latin typeface="Times New Roman" panose="02020603050405020304" pitchFamily="18" charset="0"/>
                <a:cs typeface="Times New Roman" panose="02020603050405020304" pitchFamily="18" charset="0"/>
              </a:rPr>
              <a:t> top team, the New York Knicks, who were ranked 1</a:t>
            </a:r>
            <a:r>
              <a:rPr lang="en-US" baseline="30000" dirty="0" smtClean="0">
                <a:latin typeface="Times New Roman" panose="02020603050405020304" pitchFamily="18" charset="0"/>
                <a:cs typeface="Times New Roman" panose="02020603050405020304" pitchFamily="18" charset="0"/>
              </a:rPr>
              <a:t>st</a:t>
            </a:r>
            <a:r>
              <a:rPr lang="en-US" dirty="0" smtClean="0">
                <a:latin typeface="Times New Roman" panose="02020603050405020304" pitchFamily="18" charset="0"/>
                <a:cs typeface="Times New Roman" panose="02020603050405020304" pitchFamily="18" charset="0"/>
              </a:rPr>
              <a:t> only 3 times</a:t>
            </a:r>
            <a:endParaRPr lang="en-US" dirty="0">
              <a:latin typeface="Times New Roman" panose="02020603050405020304" pitchFamily="18" charset="0"/>
              <a:cs typeface="Times New Roman" panose="02020603050405020304" pitchFamily="18" charset="0"/>
            </a:endParaRPr>
          </a:p>
          <a:p>
            <a:endParaRPr lang="en-US" dirty="0"/>
          </a:p>
          <a:p>
            <a:endParaRPr lang="en-US" dirty="0"/>
          </a:p>
        </p:txBody>
      </p:sp>
    </p:spTree>
    <p:extLst>
      <p:ext uri="{BB962C8B-B14F-4D97-AF65-F5344CB8AC3E}">
        <p14:creationId xmlns:p14="http://schemas.microsoft.com/office/powerpoint/2010/main" val="373570912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Q8: </a:t>
            </a:r>
            <a:r>
              <a:rPr lang="en-CA" dirty="0" smtClean="0"/>
              <a:t>number of </a:t>
            </a:r>
            <a:r>
              <a:rPr lang="en-CA" dirty="0" smtClean="0"/>
              <a:t>times </a:t>
            </a:r>
            <a:r>
              <a:rPr lang="en-CA" dirty="0"/>
              <a:t>players with &gt;4 steals were part of a team that won the finals</a:t>
            </a:r>
            <a:r>
              <a:rPr lang="en-US" dirty="0"/>
              <a:t/>
            </a:r>
            <a:br>
              <a:rPr lang="en-US" dirty="0"/>
            </a:br>
            <a:endParaRPr lang="en-US" dirty="0"/>
          </a:p>
        </p:txBody>
      </p:sp>
      <p:sp>
        <p:nvSpPr>
          <p:cNvPr id="3" name="Content Placeholder 2"/>
          <p:cNvSpPr>
            <a:spLocks noGrp="1"/>
          </p:cNvSpPr>
          <p:nvPr>
            <p:ph idx="1"/>
          </p:nvPr>
        </p:nvSpPr>
        <p:spPr>
          <a:xfrm>
            <a:off x="685800" y="2984501"/>
            <a:ext cx="10396883" cy="2032000"/>
          </a:xfrm>
        </p:spPr>
        <p:txBody>
          <a:bodyPr>
            <a:normAutofit fontScale="25000" lnSpcReduction="20000"/>
          </a:bodyPr>
          <a:lstStyle/>
          <a:p>
            <a:pPr marL="0" indent="0">
              <a:buNone/>
            </a:pPr>
            <a:r>
              <a:rPr lang="en-US" sz="6400" dirty="0">
                <a:latin typeface="Times New Roman" panose="02020603050405020304" pitchFamily="18" charset="0"/>
                <a:cs typeface="Times New Roman" panose="02020603050405020304" pitchFamily="18" charset="0"/>
              </a:rPr>
              <a:t>SELECT </a:t>
            </a:r>
            <a:r>
              <a:rPr lang="en-US" sz="6400" dirty="0" err="1">
                <a:latin typeface="Times New Roman" panose="02020603050405020304" pitchFamily="18" charset="0"/>
                <a:cs typeface="Times New Roman" panose="02020603050405020304" pitchFamily="18" charset="0"/>
              </a:rPr>
              <a:t>fullname</a:t>
            </a:r>
            <a:r>
              <a:rPr lang="en-US" sz="6400" dirty="0">
                <a:latin typeface="Times New Roman" panose="02020603050405020304" pitchFamily="18" charset="0"/>
                <a:cs typeface="Times New Roman" panose="02020603050405020304" pitchFamily="18" charset="0"/>
              </a:rPr>
              <a:t>, COUNT(*) AS </a:t>
            </a:r>
            <a:r>
              <a:rPr lang="en-US" sz="6400" dirty="0" err="1">
                <a:latin typeface="Times New Roman" panose="02020603050405020304" pitchFamily="18" charset="0"/>
                <a:cs typeface="Times New Roman" panose="02020603050405020304" pitchFamily="18" charset="0"/>
              </a:rPr>
              <a:t>numTimesWonFinals</a:t>
            </a:r>
            <a:endParaRPr lang="en-US" sz="6400" dirty="0">
              <a:latin typeface="Times New Roman" panose="02020603050405020304" pitchFamily="18" charset="0"/>
              <a:cs typeface="Times New Roman" panose="02020603050405020304" pitchFamily="18" charset="0"/>
            </a:endParaRPr>
          </a:p>
          <a:p>
            <a:pPr marL="0" indent="0">
              <a:buNone/>
            </a:pPr>
            <a:r>
              <a:rPr lang="en-US" sz="6400" dirty="0">
                <a:latin typeface="Times New Roman" panose="02020603050405020304" pitchFamily="18" charset="0"/>
                <a:cs typeface="Times New Roman" panose="02020603050405020304" pitchFamily="18" charset="0"/>
              </a:rPr>
              <a:t>FROM </a:t>
            </a:r>
          </a:p>
          <a:p>
            <a:pPr marL="0" indent="0">
              <a:buNone/>
            </a:pPr>
            <a:r>
              <a:rPr lang="en-US" sz="6400" dirty="0">
                <a:latin typeface="Times New Roman" panose="02020603050405020304" pitchFamily="18" charset="0"/>
                <a:cs typeface="Times New Roman" panose="02020603050405020304" pitchFamily="18" charset="0"/>
              </a:rPr>
              <a:t>    (SELECT DISTINCT (</a:t>
            </a:r>
            <a:r>
              <a:rPr lang="en-US" sz="6400" dirty="0" err="1">
                <a:latin typeface="Times New Roman" panose="02020603050405020304" pitchFamily="18" charset="0"/>
                <a:cs typeface="Times New Roman" panose="02020603050405020304" pitchFamily="18" charset="0"/>
              </a:rPr>
              <a:t>first_name</a:t>
            </a:r>
            <a:r>
              <a:rPr lang="en-US" sz="6400" dirty="0">
                <a:latin typeface="Times New Roman" panose="02020603050405020304" pitchFamily="18" charset="0"/>
                <a:cs typeface="Times New Roman" panose="02020603050405020304" pitchFamily="18" charset="0"/>
              </a:rPr>
              <a:t> || ' '|| </a:t>
            </a:r>
            <a:r>
              <a:rPr lang="en-US" sz="6400" dirty="0" err="1">
                <a:latin typeface="Times New Roman" panose="02020603050405020304" pitchFamily="18" charset="0"/>
                <a:cs typeface="Times New Roman" panose="02020603050405020304" pitchFamily="18" charset="0"/>
              </a:rPr>
              <a:t>last_name</a:t>
            </a:r>
            <a:r>
              <a:rPr lang="en-US" sz="6400" dirty="0">
                <a:latin typeface="Times New Roman" panose="02020603050405020304" pitchFamily="18" charset="0"/>
                <a:cs typeface="Times New Roman" panose="02020603050405020304" pitchFamily="18" charset="0"/>
              </a:rPr>
              <a:t>) AS </a:t>
            </a:r>
            <a:r>
              <a:rPr lang="en-US" sz="6400" dirty="0" err="1">
                <a:latin typeface="Times New Roman" panose="02020603050405020304" pitchFamily="18" charset="0"/>
                <a:cs typeface="Times New Roman" panose="02020603050405020304" pitchFamily="18" charset="0"/>
              </a:rPr>
              <a:t>fullname</a:t>
            </a:r>
            <a:r>
              <a:rPr lang="en-US" sz="6400" dirty="0">
                <a:latin typeface="Times New Roman" panose="02020603050405020304" pitchFamily="18" charset="0"/>
                <a:cs typeface="Times New Roman" panose="02020603050405020304" pitchFamily="18" charset="0"/>
              </a:rPr>
              <a:t>, </a:t>
            </a:r>
            <a:r>
              <a:rPr lang="en-US" sz="6400" dirty="0" err="1">
                <a:latin typeface="Times New Roman" panose="02020603050405020304" pitchFamily="18" charset="0"/>
                <a:cs typeface="Times New Roman" panose="02020603050405020304" pitchFamily="18" charset="0"/>
              </a:rPr>
              <a:t>tmid</a:t>
            </a:r>
            <a:endParaRPr lang="en-US" sz="6400" dirty="0">
              <a:latin typeface="Times New Roman" panose="02020603050405020304" pitchFamily="18" charset="0"/>
              <a:cs typeface="Times New Roman" panose="02020603050405020304" pitchFamily="18" charset="0"/>
            </a:endParaRPr>
          </a:p>
          <a:p>
            <a:pPr marL="0" indent="0">
              <a:buNone/>
            </a:pPr>
            <a:r>
              <a:rPr lang="en-US" sz="6400" dirty="0">
                <a:latin typeface="Times New Roman" panose="02020603050405020304" pitchFamily="18" charset="0"/>
                <a:cs typeface="Times New Roman" panose="02020603050405020304" pitchFamily="18" charset="0"/>
              </a:rPr>
              <a:t>    FROM BASKETBALL_PLAYER_ALLSTAR A JOIN BASKETBALL_PLAYERS P ON A.PLAYER_ID=P.PLAYERID</a:t>
            </a:r>
          </a:p>
          <a:p>
            <a:pPr marL="0" indent="0">
              <a:buNone/>
            </a:pPr>
            <a:r>
              <a:rPr lang="en-US" sz="6400" dirty="0">
                <a:latin typeface="Times New Roman" panose="02020603050405020304" pitchFamily="18" charset="0"/>
                <a:cs typeface="Times New Roman" panose="02020603050405020304" pitchFamily="18" charset="0"/>
              </a:rPr>
              <a:t>    WHERE </a:t>
            </a:r>
            <a:r>
              <a:rPr lang="en-US" sz="6400" dirty="0" err="1">
                <a:latin typeface="Times New Roman" panose="02020603050405020304" pitchFamily="18" charset="0"/>
                <a:cs typeface="Times New Roman" panose="02020603050405020304" pitchFamily="18" charset="0"/>
              </a:rPr>
              <a:t>A.steals</a:t>
            </a:r>
            <a:r>
              <a:rPr lang="en-US" sz="6400" dirty="0">
                <a:latin typeface="Times New Roman" panose="02020603050405020304" pitchFamily="18" charset="0"/>
                <a:cs typeface="Times New Roman" panose="02020603050405020304" pitchFamily="18" charset="0"/>
              </a:rPr>
              <a:t>&gt;4) X</a:t>
            </a:r>
          </a:p>
          <a:p>
            <a:pPr marL="0" indent="0">
              <a:buNone/>
            </a:pPr>
            <a:r>
              <a:rPr lang="en-US" sz="6400" dirty="0">
                <a:latin typeface="Times New Roman" panose="02020603050405020304" pitchFamily="18" charset="0"/>
                <a:cs typeface="Times New Roman" panose="02020603050405020304" pitchFamily="18" charset="0"/>
              </a:rPr>
              <a:t>    JOIN </a:t>
            </a:r>
          </a:p>
          <a:p>
            <a:pPr marL="0" indent="0">
              <a:buNone/>
            </a:pPr>
            <a:r>
              <a:rPr lang="en-US" sz="6400" dirty="0">
                <a:latin typeface="Times New Roman" panose="02020603050405020304" pitchFamily="18" charset="0"/>
                <a:cs typeface="Times New Roman" panose="02020603050405020304" pitchFamily="18" charset="0"/>
              </a:rPr>
              <a:t>    (SELECT </a:t>
            </a:r>
            <a:r>
              <a:rPr lang="en-US" sz="6400" dirty="0" err="1">
                <a:latin typeface="Times New Roman" panose="02020603050405020304" pitchFamily="18" charset="0"/>
                <a:cs typeface="Times New Roman" panose="02020603050405020304" pitchFamily="18" charset="0"/>
              </a:rPr>
              <a:t>tmIDWinner</a:t>
            </a:r>
            <a:r>
              <a:rPr lang="en-US" sz="6400" dirty="0">
                <a:latin typeface="Times New Roman" panose="02020603050405020304" pitchFamily="18" charset="0"/>
                <a:cs typeface="Times New Roman" panose="02020603050405020304" pitchFamily="18" charset="0"/>
              </a:rPr>
              <a:t>, "year"</a:t>
            </a:r>
          </a:p>
          <a:p>
            <a:pPr marL="0" indent="0">
              <a:buNone/>
            </a:pPr>
            <a:r>
              <a:rPr lang="en-US" sz="6400" dirty="0">
                <a:latin typeface="Times New Roman" panose="02020603050405020304" pitchFamily="18" charset="0"/>
                <a:cs typeface="Times New Roman" panose="02020603050405020304" pitchFamily="18" charset="0"/>
              </a:rPr>
              <a:t>    FROM BASKETBALL_SERIES_POST</a:t>
            </a:r>
          </a:p>
          <a:p>
            <a:pPr marL="0" indent="0">
              <a:buNone/>
            </a:pPr>
            <a:r>
              <a:rPr lang="en-US" sz="6400" dirty="0">
                <a:latin typeface="Times New Roman" panose="02020603050405020304" pitchFamily="18" charset="0"/>
                <a:cs typeface="Times New Roman" panose="02020603050405020304" pitchFamily="18" charset="0"/>
              </a:rPr>
              <a:t>    WHERE round='F') Y ON </a:t>
            </a:r>
            <a:r>
              <a:rPr lang="en-US" sz="6400" dirty="0" err="1">
                <a:latin typeface="Times New Roman" panose="02020603050405020304" pitchFamily="18" charset="0"/>
                <a:cs typeface="Times New Roman" panose="02020603050405020304" pitchFamily="18" charset="0"/>
              </a:rPr>
              <a:t>X.tmid</a:t>
            </a:r>
            <a:r>
              <a:rPr lang="en-US" sz="6400" dirty="0">
                <a:latin typeface="Times New Roman" panose="02020603050405020304" pitchFamily="18" charset="0"/>
                <a:cs typeface="Times New Roman" panose="02020603050405020304" pitchFamily="18" charset="0"/>
              </a:rPr>
              <a:t>=</a:t>
            </a:r>
            <a:r>
              <a:rPr lang="en-US" sz="6400" dirty="0" err="1">
                <a:latin typeface="Times New Roman" panose="02020603050405020304" pitchFamily="18" charset="0"/>
                <a:cs typeface="Times New Roman" panose="02020603050405020304" pitchFamily="18" charset="0"/>
              </a:rPr>
              <a:t>Y.tmIDWinner</a:t>
            </a:r>
            <a:endParaRPr lang="en-US" sz="6400" dirty="0">
              <a:latin typeface="Times New Roman" panose="02020603050405020304" pitchFamily="18" charset="0"/>
              <a:cs typeface="Times New Roman" panose="02020603050405020304" pitchFamily="18" charset="0"/>
            </a:endParaRPr>
          </a:p>
          <a:p>
            <a:pPr marL="0" indent="0">
              <a:buNone/>
            </a:pPr>
            <a:r>
              <a:rPr lang="en-US" sz="6400" dirty="0">
                <a:latin typeface="Times New Roman" panose="02020603050405020304" pitchFamily="18" charset="0"/>
                <a:cs typeface="Times New Roman" panose="02020603050405020304" pitchFamily="18" charset="0"/>
              </a:rPr>
              <a:t>GROUP BY </a:t>
            </a:r>
            <a:r>
              <a:rPr lang="en-US" sz="6400" dirty="0" err="1">
                <a:latin typeface="Times New Roman" panose="02020603050405020304" pitchFamily="18" charset="0"/>
                <a:cs typeface="Times New Roman" panose="02020603050405020304" pitchFamily="18" charset="0"/>
              </a:rPr>
              <a:t>fullname</a:t>
            </a:r>
            <a:endParaRPr lang="en-US" sz="6400" dirty="0">
              <a:latin typeface="Times New Roman" panose="02020603050405020304" pitchFamily="18" charset="0"/>
              <a:cs typeface="Times New Roman" panose="02020603050405020304" pitchFamily="18" charset="0"/>
            </a:endParaRPr>
          </a:p>
          <a:p>
            <a:pPr marL="0" indent="0">
              <a:buNone/>
            </a:pPr>
            <a:r>
              <a:rPr lang="en-US" sz="6400" dirty="0">
                <a:latin typeface="Times New Roman" panose="02020603050405020304" pitchFamily="18" charset="0"/>
                <a:cs typeface="Times New Roman" panose="02020603050405020304" pitchFamily="18" charset="0"/>
              </a:rPr>
              <a:t>ORDER BY </a:t>
            </a:r>
            <a:r>
              <a:rPr lang="en-US" sz="6400" dirty="0" err="1">
                <a:latin typeface="Times New Roman" panose="02020603050405020304" pitchFamily="18" charset="0"/>
                <a:cs typeface="Times New Roman" panose="02020603050405020304" pitchFamily="18" charset="0"/>
              </a:rPr>
              <a:t>numTimesWonFinals</a:t>
            </a:r>
            <a:r>
              <a:rPr lang="en-US" sz="6400" dirty="0">
                <a:latin typeface="Times New Roman" panose="02020603050405020304" pitchFamily="18" charset="0"/>
                <a:cs typeface="Times New Roman" panose="02020603050405020304" pitchFamily="18" charset="0"/>
              </a:rPr>
              <a:t> DESC;</a:t>
            </a:r>
          </a:p>
          <a:p>
            <a:r>
              <a:rPr lang="en-US" dirty="0"/>
              <a:t/>
            </a:r>
            <a:br>
              <a:rPr lang="en-US" dirty="0"/>
            </a:br>
            <a:endParaRPr lang="en-US" dirty="0"/>
          </a:p>
        </p:txBody>
      </p:sp>
    </p:spTree>
    <p:extLst>
      <p:ext uri="{BB962C8B-B14F-4D97-AF65-F5344CB8AC3E}">
        <p14:creationId xmlns:p14="http://schemas.microsoft.com/office/powerpoint/2010/main" val="62130353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CA"/>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1775989" cy="6400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5251819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schema</a:t>
            </a:r>
            <a:endParaRPr lang="en-US" dirty="0"/>
          </a:p>
        </p:txBody>
      </p:sp>
      <p:sp>
        <p:nvSpPr>
          <p:cNvPr id="3" name="Content Placeholder 2"/>
          <p:cNvSpPr>
            <a:spLocks noGrp="1"/>
          </p:cNvSpPr>
          <p:nvPr>
            <p:ph sz="quarter" idx="13"/>
          </p:nvPr>
        </p:nvSpPr>
        <p:spPr/>
        <p:txBody>
          <a:bodyPr numCol="5">
            <a:normAutofit fontScale="62500" lnSpcReduction="20000"/>
          </a:bodyPr>
          <a:lstStyle/>
          <a:p>
            <a:pPr marL="0" indent="0">
              <a:buNone/>
            </a:pPr>
            <a:r>
              <a:rPr lang="en-US" dirty="0">
                <a:latin typeface="Times New Roman" panose="02020603050405020304" pitchFamily="18" charset="0"/>
                <a:cs typeface="Times New Roman" panose="02020603050405020304" pitchFamily="18" charset="0"/>
              </a:rPr>
              <a:t>abbrev{ </a:t>
            </a:r>
            <a:r>
              <a:rPr lang="en-US" dirty="0" smtClean="0">
                <a:latin typeface="Times New Roman" panose="02020603050405020304" pitchFamily="18" charset="0"/>
                <a:cs typeface="Times New Roman" panose="02020603050405020304" pitchFamily="18" charset="0"/>
              </a:rPr>
              <a:t>                                                                                                                                                                            </a:t>
            </a:r>
          </a:p>
          <a:p>
            <a:pPr marL="0" indent="0">
              <a:buNone/>
            </a:pPr>
            <a:r>
              <a:rPr lang="en-US" dirty="0" err="1" smtClean="0">
                <a:latin typeface="Times New Roman" panose="02020603050405020304" pitchFamily="18" charset="0"/>
                <a:cs typeface="Times New Roman" panose="02020603050405020304" pitchFamily="18" charset="0"/>
              </a:rPr>
              <a:t>abbre_type</a:t>
            </a:r>
            <a:r>
              <a:rPr lang="en-US" dirty="0" smtClean="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VARCHAR(20</a:t>
            </a:r>
            <a:r>
              <a:rPr lang="en-US" dirty="0" smtClean="0">
                <a:latin typeface="Times New Roman" panose="02020603050405020304" pitchFamily="18" charset="0"/>
                <a:cs typeface="Times New Roman" panose="02020603050405020304" pitchFamily="18" charset="0"/>
              </a:rPr>
              <a:t>),</a:t>
            </a:r>
          </a:p>
          <a:p>
            <a:pPr marL="0" indent="0">
              <a:buNone/>
            </a:pPr>
            <a:r>
              <a:rPr lang="en-US" dirty="0" smtClean="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code VARCHAR(10</a:t>
            </a:r>
            <a:r>
              <a:rPr lang="en-US" dirty="0" smtClean="0">
                <a:latin typeface="Times New Roman" panose="02020603050405020304" pitchFamily="18" charset="0"/>
                <a:cs typeface="Times New Roman" panose="02020603050405020304" pitchFamily="18" charset="0"/>
              </a:rPr>
              <a:t>),</a:t>
            </a:r>
          </a:p>
          <a:p>
            <a:pPr marL="0" indent="0">
              <a:buNone/>
            </a:pPr>
            <a:r>
              <a:rPr lang="en-US" dirty="0" smtClean="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full_name</a:t>
            </a:r>
            <a:r>
              <a:rPr lang="en-US" dirty="0">
                <a:latin typeface="Times New Roman" panose="02020603050405020304" pitchFamily="18" charset="0"/>
                <a:cs typeface="Times New Roman" panose="02020603050405020304" pitchFamily="18" charset="0"/>
              </a:rPr>
              <a:t> VARCHAR(30</a:t>
            </a:r>
            <a:r>
              <a:rPr lang="en-US" dirty="0" smtClean="0">
                <a:latin typeface="Times New Roman" panose="02020603050405020304" pitchFamily="18" charset="0"/>
                <a:cs typeface="Times New Roman" panose="02020603050405020304" pitchFamily="18" charset="0"/>
              </a:rPr>
              <a:t>),</a:t>
            </a:r>
          </a:p>
          <a:p>
            <a:pPr marL="0" indent="0">
              <a:buNone/>
            </a:pPr>
            <a:r>
              <a:rPr lang="en-US" dirty="0" smtClean="0">
                <a:latin typeface="Times New Roman" panose="02020603050405020304" pitchFamily="18" charset="0"/>
                <a:cs typeface="Times New Roman" panose="02020603050405020304" pitchFamily="18" charset="0"/>
              </a:rPr>
              <a:t> };</a:t>
            </a:r>
          </a:p>
          <a:p>
            <a:pPr marL="0" indent="0">
              <a:buNone/>
            </a:pPr>
            <a:r>
              <a:rPr lang="en-US" dirty="0" smtClean="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award_coaches</a:t>
            </a:r>
            <a:r>
              <a:rPr lang="en-US" dirty="0" smtClean="0">
                <a:latin typeface="Times New Roman" panose="02020603050405020304" pitchFamily="18" charset="0"/>
                <a:cs typeface="Times New Roman" panose="02020603050405020304" pitchFamily="18" charset="0"/>
              </a:rPr>
              <a:t>{</a:t>
            </a:r>
          </a:p>
          <a:p>
            <a:pPr marL="0" indent="0">
              <a:buNone/>
            </a:pPr>
            <a:r>
              <a:rPr lang="en-US" dirty="0" smtClean="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year INT, </a:t>
            </a:r>
            <a:endParaRPr lang="en-US" dirty="0" smtClean="0">
              <a:latin typeface="Times New Roman" panose="02020603050405020304" pitchFamily="18" charset="0"/>
              <a:cs typeface="Times New Roman" panose="02020603050405020304" pitchFamily="18" charset="0"/>
            </a:endParaRPr>
          </a:p>
          <a:p>
            <a:pPr marL="0" indent="0">
              <a:buNone/>
            </a:pPr>
            <a:r>
              <a:rPr lang="en-US" dirty="0" err="1" smtClean="0">
                <a:latin typeface="Times New Roman" panose="02020603050405020304" pitchFamily="18" charset="0"/>
                <a:cs typeface="Times New Roman" panose="02020603050405020304" pitchFamily="18" charset="0"/>
              </a:rPr>
              <a:t>coachID</a:t>
            </a:r>
            <a:r>
              <a:rPr lang="en-US" dirty="0" smtClean="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VARCHAR(20</a:t>
            </a:r>
            <a:r>
              <a:rPr lang="en-US" dirty="0" smtClean="0">
                <a:latin typeface="Times New Roman" panose="02020603050405020304" pitchFamily="18" charset="0"/>
                <a:cs typeface="Times New Roman" panose="02020603050405020304" pitchFamily="18" charset="0"/>
              </a:rPr>
              <a:t>),</a:t>
            </a:r>
          </a:p>
          <a:p>
            <a:pPr marL="0" indent="0">
              <a:buNone/>
            </a:pPr>
            <a:r>
              <a:rPr lang="en-US" dirty="0" smtClean="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award VARCHAR(30</a:t>
            </a:r>
            <a:r>
              <a:rPr lang="en-US" dirty="0" smtClean="0">
                <a:latin typeface="Times New Roman" panose="02020603050405020304" pitchFamily="18" charset="0"/>
                <a:cs typeface="Times New Roman" panose="02020603050405020304" pitchFamily="18" charset="0"/>
              </a:rPr>
              <a:t>),</a:t>
            </a:r>
          </a:p>
          <a:p>
            <a:pPr marL="0" indent="0">
              <a:buNone/>
            </a:pPr>
            <a:r>
              <a:rPr lang="en-US" dirty="0" smtClean="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lgID</a:t>
            </a:r>
            <a:r>
              <a:rPr lang="en-US" dirty="0">
                <a:latin typeface="Times New Roman" panose="02020603050405020304" pitchFamily="18" charset="0"/>
                <a:cs typeface="Times New Roman" panose="02020603050405020304" pitchFamily="18" charset="0"/>
              </a:rPr>
              <a:t> VARCHAR(10</a:t>
            </a:r>
            <a:r>
              <a:rPr lang="en-US" dirty="0" smtClean="0">
                <a:latin typeface="Times New Roman" panose="02020603050405020304" pitchFamily="18" charset="0"/>
                <a:cs typeface="Times New Roman" panose="02020603050405020304" pitchFamily="18" charset="0"/>
              </a:rPr>
              <a:t>),</a:t>
            </a:r>
          </a:p>
          <a:p>
            <a:pPr marL="0" indent="0">
              <a:buNone/>
            </a:pPr>
            <a:r>
              <a:rPr lang="en-US" dirty="0" smtClean="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note VARCHAR(10</a:t>
            </a:r>
            <a:r>
              <a:rPr lang="en-US" dirty="0" smtClean="0">
                <a:latin typeface="Times New Roman" panose="02020603050405020304" pitchFamily="18" charset="0"/>
                <a:cs typeface="Times New Roman" panose="02020603050405020304" pitchFamily="18" charset="0"/>
              </a:rPr>
              <a:t>),</a:t>
            </a:r>
          </a:p>
          <a:p>
            <a:pPr marL="0" indent="0">
              <a:buNone/>
            </a:pPr>
            <a:r>
              <a:rPr lang="en-US" dirty="0" smtClean="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 </a:t>
            </a:r>
            <a:endParaRPr lang="en-US" dirty="0" smtClean="0">
              <a:latin typeface="Times New Roman" panose="02020603050405020304" pitchFamily="18" charset="0"/>
              <a:cs typeface="Times New Roman" panose="02020603050405020304" pitchFamily="18" charset="0"/>
            </a:endParaRPr>
          </a:p>
          <a:p>
            <a:pPr marL="0" indent="0">
              <a:buNone/>
            </a:pPr>
            <a:r>
              <a:rPr lang="en-US" dirty="0" err="1" smtClean="0">
                <a:latin typeface="Times New Roman" panose="02020603050405020304" pitchFamily="18" charset="0"/>
                <a:cs typeface="Times New Roman" panose="02020603050405020304" pitchFamily="18" charset="0"/>
              </a:rPr>
              <a:t>award_players</a:t>
            </a:r>
            <a:r>
              <a:rPr lang="en-US" dirty="0">
                <a:latin typeface="Times New Roman" panose="02020603050405020304" pitchFamily="18" charset="0"/>
                <a:cs typeface="Times New Roman" panose="02020603050405020304" pitchFamily="18" charset="0"/>
              </a:rPr>
              <a:t>{ </a:t>
            </a:r>
            <a:endParaRPr lang="en-US" dirty="0" smtClean="0">
              <a:latin typeface="Times New Roman" panose="02020603050405020304" pitchFamily="18" charset="0"/>
              <a:cs typeface="Times New Roman" panose="02020603050405020304" pitchFamily="18" charset="0"/>
            </a:endParaRPr>
          </a:p>
          <a:p>
            <a:pPr marL="0" indent="0">
              <a:buNone/>
            </a:pPr>
            <a:r>
              <a:rPr lang="en-US" dirty="0" err="1" smtClean="0">
                <a:latin typeface="Times New Roman" panose="02020603050405020304" pitchFamily="18" charset="0"/>
                <a:cs typeface="Times New Roman" panose="02020603050405020304" pitchFamily="18" charset="0"/>
              </a:rPr>
              <a:t>playerID</a:t>
            </a:r>
            <a:r>
              <a:rPr lang="en-US" dirty="0" smtClean="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VARCHAR(30</a:t>
            </a:r>
            <a:r>
              <a:rPr lang="en-US" dirty="0" smtClean="0">
                <a:latin typeface="Times New Roman" panose="02020603050405020304" pitchFamily="18" charset="0"/>
                <a:cs typeface="Times New Roman" panose="02020603050405020304" pitchFamily="18" charset="0"/>
              </a:rPr>
              <a:t>),</a:t>
            </a:r>
          </a:p>
          <a:p>
            <a:pPr marL="0" indent="0">
              <a:buNone/>
            </a:pPr>
            <a:r>
              <a:rPr lang="en-US" dirty="0" smtClean="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award VARCHAR(50), </a:t>
            </a:r>
            <a:endParaRPr lang="en-US" dirty="0" smtClean="0">
              <a:latin typeface="Times New Roman" panose="02020603050405020304" pitchFamily="18" charset="0"/>
              <a:cs typeface="Times New Roman" panose="02020603050405020304" pitchFamily="18" charset="0"/>
            </a:endParaRPr>
          </a:p>
          <a:p>
            <a:pPr marL="0" indent="0">
              <a:buNone/>
            </a:pPr>
            <a:r>
              <a:rPr lang="en-US" dirty="0" smtClean="0">
                <a:latin typeface="Times New Roman" panose="02020603050405020304" pitchFamily="18" charset="0"/>
                <a:cs typeface="Times New Roman" panose="02020603050405020304" pitchFamily="18" charset="0"/>
              </a:rPr>
              <a:t>year </a:t>
            </a:r>
            <a:r>
              <a:rPr lang="en-US" dirty="0">
                <a:latin typeface="Times New Roman" panose="02020603050405020304" pitchFamily="18" charset="0"/>
                <a:cs typeface="Times New Roman" panose="02020603050405020304" pitchFamily="18" charset="0"/>
              </a:rPr>
              <a:t>INT</a:t>
            </a:r>
            <a:r>
              <a:rPr lang="en-US" dirty="0" smtClean="0">
                <a:latin typeface="Times New Roman" panose="02020603050405020304" pitchFamily="18" charset="0"/>
                <a:cs typeface="Times New Roman" panose="02020603050405020304" pitchFamily="18" charset="0"/>
              </a:rPr>
              <a:t>,</a:t>
            </a:r>
          </a:p>
          <a:p>
            <a:pPr marL="0" indent="0">
              <a:buNone/>
            </a:pPr>
            <a:r>
              <a:rPr lang="en-US" dirty="0" smtClean="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lgID</a:t>
            </a:r>
            <a:r>
              <a:rPr lang="en-US" dirty="0">
                <a:latin typeface="Times New Roman" panose="02020603050405020304" pitchFamily="18" charset="0"/>
                <a:cs typeface="Times New Roman" panose="02020603050405020304" pitchFamily="18" charset="0"/>
              </a:rPr>
              <a:t> VARCHAR(10</a:t>
            </a:r>
            <a:r>
              <a:rPr lang="en-US" dirty="0" smtClean="0">
                <a:latin typeface="Times New Roman" panose="02020603050405020304" pitchFamily="18" charset="0"/>
                <a:cs typeface="Times New Roman" panose="02020603050405020304" pitchFamily="18" charset="0"/>
              </a:rPr>
              <a:t>),</a:t>
            </a:r>
          </a:p>
          <a:p>
            <a:pPr marL="0" indent="0">
              <a:buNone/>
            </a:pPr>
            <a:r>
              <a:rPr lang="en-US" dirty="0" smtClean="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note VARCHAR(10), </a:t>
            </a:r>
            <a:endParaRPr lang="en-US" dirty="0" smtClean="0">
              <a:latin typeface="Times New Roman" panose="02020603050405020304" pitchFamily="18" charset="0"/>
              <a:cs typeface="Times New Roman" panose="02020603050405020304" pitchFamily="18" charset="0"/>
            </a:endParaRPr>
          </a:p>
          <a:p>
            <a:pPr marL="0" indent="0">
              <a:buNone/>
            </a:pPr>
            <a:r>
              <a:rPr lang="en-US" dirty="0" err="1" smtClean="0">
                <a:latin typeface="Times New Roman" panose="02020603050405020304" pitchFamily="18" charset="0"/>
                <a:cs typeface="Times New Roman" panose="02020603050405020304" pitchFamily="18" charset="0"/>
              </a:rPr>
              <a:t>pos</a:t>
            </a:r>
            <a:r>
              <a:rPr lang="en-US" dirty="0" smtClean="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VARCHAR(10</a:t>
            </a:r>
            <a:r>
              <a:rPr lang="en-US" dirty="0" smtClean="0">
                <a:latin typeface="Times New Roman" panose="02020603050405020304" pitchFamily="18" charset="0"/>
                <a:cs typeface="Times New Roman" panose="02020603050405020304" pitchFamily="18" charset="0"/>
              </a:rPr>
              <a:t>),</a:t>
            </a:r>
          </a:p>
          <a:p>
            <a:pPr marL="0" indent="0">
              <a:buNone/>
            </a:pPr>
            <a:r>
              <a:rPr lang="en-US" dirty="0" smtClean="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 coaches</a:t>
            </a:r>
            <a:r>
              <a:rPr lang="en-US" dirty="0" smtClean="0">
                <a:latin typeface="Times New Roman" panose="02020603050405020304" pitchFamily="18" charset="0"/>
                <a:cs typeface="Times New Roman" panose="02020603050405020304" pitchFamily="18" charset="0"/>
              </a:rPr>
              <a:t>{</a:t>
            </a:r>
          </a:p>
          <a:p>
            <a:pPr marL="0" indent="0">
              <a:buNone/>
            </a:pPr>
            <a:r>
              <a:rPr lang="en-US" dirty="0" smtClean="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coachID</a:t>
            </a:r>
            <a:r>
              <a:rPr lang="en-US" dirty="0">
                <a:latin typeface="Times New Roman" panose="02020603050405020304" pitchFamily="18" charset="0"/>
                <a:cs typeface="Times New Roman" panose="02020603050405020304" pitchFamily="18" charset="0"/>
              </a:rPr>
              <a:t> VARCHAR(30</a:t>
            </a:r>
            <a:r>
              <a:rPr lang="en-US" dirty="0" smtClean="0">
                <a:latin typeface="Times New Roman" panose="02020603050405020304" pitchFamily="18" charset="0"/>
                <a:cs typeface="Times New Roman" panose="02020603050405020304" pitchFamily="18" charset="0"/>
              </a:rPr>
              <a:t>),</a:t>
            </a:r>
          </a:p>
          <a:p>
            <a:pPr marL="0" indent="0">
              <a:buNone/>
            </a:pPr>
            <a:r>
              <a:rPr lang="en-US" dirty="0" smtClean="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year INT </a:t>
            </a:r>
            <a:r>
              <a:rPr lang="en-US" dirty="0" err="1">
                <a:latin typeface="Times New Roman" panose="02020603050405020304" pitchFamily="18" charset="0"/>
                <a:cs typeface="Times New Roman" panose="02020603050405020304" pitchFamily="18" charset="0"/>
              </a:rPr>
              <a:t>tmID</a:t>
            </a:r>
            <a:r>
              <a:rPr lang="en-US" dirty="0">
                <a:latin typeface="Times New Roman" panose="02020603050405020304" pitchFamily="18" charset="0"/>
                <a:cs typeface="Times New Roman" panose="02020603050405020304" pitchFamily="18" charset="0"/>
              </a:rPr>
              <a:t> VARCHAR(10</a:t>
            </a:r>
            <a:r>
              <a:rPr lang="en-US" dirty="0" smtClean="0">
                <a:latin typeface="Times New Roman" panose="02020603050405020304" pitchFamily="18" charset="0"/>
                <a:cs typeface="Times New Roman" panose="02020603050405020304" pitchFamily="18" charset="0"/>
              </a:rPr>
              <a:t>),</a:t>
            </a:r>
          </a:p>
          <a:p>
            <a:pPr marL="0" indent="0">
              <a:buNone/>
            </a:pPr>
            <a:r>
              <a:rPr lang="en-US" dirty="0" smtClean="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lgID</a:t>
            </a:r>
            <a:r>
              <a:rPr lang="en-US" dirty="0">
                <a:latin typeface="Times New Roman" panose="02020603050405020304" pitchFamily="18" charset="0"/>
                <a:cs typeface="Times New Roman" panose="02020603050405020304" pitchFamily="18" charset="0"/>
              </a:rPr>
              <a:t> VARCHAR(10</a:t>
            </a:r>
            <a:r>
              <a:rPr lang="en-US" dirty="0" smtClean="0">
                <a:latin typeface="Times New Roman" panose="02020603050405020304" pitchFamily="18" charset="0"/>
                <a:cs typeface="Times New Roman" panose="02020603050405020304" pitchFamily="18" charset="0"/>
              </a:rPr>
              <a:t>),</a:t>
            </a:r>
          </a:p>
          <a:p>
            <a:pPr marL="0" indent="0">
              <a:buNone/>
            </a:pPr>
            <a:r>
              <a:rPr lang="en-US" dirty="0" smtClean="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stint INT</a:t>
            </a:r>
            <a:r>
              <a:rPr lang="en-US" dirty="0" smtClean="0">
                <a:latin typeface="Times New Roman" panose="02020603050405020304" pitchFamily="18" charset="0"/>
                <a:cs typeface="Times New Roman" panose="02020603050405020304" pitchFamily="18" charset="0"/>
              </a:rPr>
              <a:t>,</a:t>
            </a:r>
          </a:p>
          <a:p>
            <a:pPr marL="0" indent="0">
              <a:buNone/>
            </a:pPr>
            <a:r>
              <a:rPr lang="en-US" dirty="0" smtClean="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won INT, </a:t>
            </a:r>
            <a:endParaRPr lang="en-US" dirty="0" smtClean="0">
              <a:latin typeface="Times New Roman" panose="02020603050405020304" pitchFamily="18" charset="0"/>
              <a:cs typeface="Times New Roman" panose="02020603050405020304" pitchFamily="18" charset="0"/>
            </a:endParaRPr>
          </a:p>
          <a:p>
            <a:pPr marL="0" indent="0">
              <a:buNone/>
            </a:pPr>
            <a:r>
              <a:rPr lang="en-US" dirty="0" smtClean="0">
                <a:latin typeface="Times New Roman" panose="02020603050405020304" pitchFamily="18" charset="0"/>
                <a:cs typeface="Times New Roman" panose="02020603050405020304" pitchFamily="18" charset="0"/>
              </a:rPr>
              <a:t>lost </a:t>
            </a:r>
            <a:r>
              <a:rPr lang="en-US" dirty="0">
                <a:latin typeface="Times New Roman" panose="02020603050405020304" pitchFamily="18" charset="0"/>
                <a:cs typeface="Times New Roman" panose="02020603050405020304" pitchFamily="18" charset="0"/>
              </a:rPr>
              <a:t>INT</a:t>
            </a:r>
            <a:r>
              <a:rPr lang="en-US" dirty="0" smtClean="0">
                <a:latin typeface="Times New Roman" panose="02020603050405020304" pitchFamily="18" charset="0"/>
                <a:cs typeface="Times New Roman" panose="02020603050405020304" pitchFamily="18" charset="0"/>
              </a:rPr>
              <a:t>,</a:t>
            </a:r>
          </a:p>
          <a:p>
            <a:pPr marL="0" indent="0">
              <a:buNone/>
            </a:pPr>
            <a:r>
              <a:rPr lang="en-US" dirty="0" smtClean="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post_wins</a:t>
            </a:r>
            <a:r>
              <a:rPr lang="en-US" dirty="0">
                <a:latin typeface="Times New Roman" panose="02020603050405020304" pitchFamily="18" charset="0"/>
                <a:cs typeface="Times New Roman" panose="02020603050405020304" pitchFamily="18" charset="0"/>
              </a:rPr>
              <a:t> INT, </a:t>
            </a:r>
            <a:endParaRPr lang="en-US" dirty="0" smtClean="0">
              <a:latin typeface="Times New Roman" panose="02020603050405020304" pitchFamily="18" charset="0"/>
              <a:cs typeface="Times New Roman" panose="02020603050405020304" pitchFamily="18" charset="0"/>
            </a:endParaRPr>
          </a:p>
          <a:p>
            <a:pPr marL="0" indent="0">
              <a:buNone/>
            </a:pPr>
            <a:r>
              <a:rPr lang="en-US" dirty="0" err="1" smtClean="0">
                <a:latin typeface="Times New Roman" panose="02020603050405020304" pitchFamily="18" charset="0"/>
                <a:cs typeface="Times New Roman" panose="02020603050405020304" pitchFamily="18" charset="0"/>
              </a:rPr>
              <a:t>post_losses</a:t>
            </a:r>
            <a:r>
              <a:rPr lang="en-US" dirty="0" smtClean="0">
                <a:latin typeface="Times New Roman" panose="02020603050405020304" pitchFamily="18" charset="0"/>
                <a:cs typeface="Times New Roman" panose="02020603050405020304" pitchFamily="18" charset="0"/>
              </a:rPr>
              <a:t> INT</a:t>
            </a:r>
          </a:p>
          <a:p>
            <a:pPr marL="0" indent="0">
              <a:buNone/>
            </a:pPr>
            <a:r>
              <a:rPr lang="en-US" dirty="0" smtClean="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 </a:t>
            </a:r>
            <a:endParaRPr lang="en-US" dirty="0" smtClean="0">
              <a:latin typeface="Times New Roman" panose="02020603050405020304" pitchFamily="18" charset="0"/>
              <a:cs typeface="Times New Roman" panose="02020603050405020304" pitchFamily="18" charset="0"/>
            </a:endParaRPr>
          </a:p>
          <a:p>
            <a:pPr marL="0" indent="0">
              <a:buNone/>
            </a:pPr>
            <a:r>
              <a:rPr lang="en-US" dirty="0">
                <a:latin typeface="Times New Roman" panose="02020603050405020304" pitchFamily="18" charset="0"/>
                <a:cs typeface="Times New Roman" panose="02020603050405020304" pitchFamily="18" charset="0"/>
              </a:rPr>
              <a:t>draft</a:t>
            </a:r>
            <a:r>
              <a:rPr lang="en-US" dirty="0" smtClean="0">
                <a:latin typeface="Times New Roman" panose="02020603050405020304" pitchFamily="18" charset="0"/>
                <a:cs typeface="Times New Roman" panose="02020603050405020304" pitchFamily="18" charset="0"/>
              </a:rPr>
              <a:t>{</a:t>
            </a:r>
          </a:p>
          <a:p>
            <a:pPr marL="0" indent="0">
              <a:buNone/>
            </a:pPr>
            <a:r>
              <a:rPr lang="en-US" dirty="0" smtClean="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draftYear</a:t>
            </a:r>
            <a:r>
              <a:rPr lang="en-US" dirty="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INT,</a:t>
            </a:r>
          </a:p>
          <a:p>
            <a:pPr marL="0" indent="0">
              <a:buNone/>
            </a:pPr>
            <a:r>
              <a:rPr lang="en-US" dirty="0" err="1" smtClean="0">
                <a:latin typeface="Times New Roman" panose="02020603050405020304" pitchFamily="18" charset="0"/>
                <a:cs typeface="Times New Roman" panose="02020603050405020304" pitchFamily="18" charset="0"/>
              </a:rPr>
              <a:t>draftRound</a:t>
            </a:r>
            <a:r>
              <a:rPr lang="en-US" dirty="0" smtClean="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INT, </a:t>
            </a:r>
            <a:r>
              <a:rPr lang="en-US" dirty="0" err="1">
                <a:latin typeface="Times New Roman" panose="02020603050405020304" pitchFamily="18" charset="0"/>
                <a:cs typeface="Times New Roman" panose="02020603050405020304" pitchFamily="18" charset="0"/>
              </a:rPr>
              <a:t>draftSelection</a:t>
            </a:r>
            <a:r>
              <a:rPr lang="en-US" dirty="0">
                <a:latin typeface="Times New Roman" panose="02020603050405020304" pitchFamily="18" charset="0"/>
                <a:cs typeface="Times New Roman" panose="02020603050405020304" pitchFamily="18" charset="0"/>
              </a:rPr>
              <a:t> INT, </a:t>
            </a:r>
            <a:r>
              <a:rPr lang="en-US" dirty="0" err="1">
                <a:latin typeface="Times New Roman" panose="02020603050405020304" pitchFamily="18" charset="0"/>
                <a:cs typeface="Times New Roman" panose="02020603050405020304" pitchFamily="18" charset="0"/>
              </a:rPr>
              <a:t>draftOverall</a:t>
            </a:r>
            <a:r>
              <a:rPr lang="en-US" dirty="0">
                <a:latin typeface="Times New Roman" panose="02020603050405020304" pitchFamily="18" charset="0"/>
                <a:cs typeface="Times New Roman" panose="02020603050405020304" pitchFamily="18" charset="0"/>
              </a:rPr>
              <a:t> INT </a:t>
            </a:r>
            <a:r>
              <a:rPr lang="en-US" dirty="0" err="1">
                <a:latin typeface="Times New Roman" panose="02020603050405020304" pitchFamily="18" charset="0"/>
                <a:cs typeface="Times New Roman" panose="02020603050405020304" pitchFamily="18" charset="0"/>
              </a:rPr>
              <a:t>tmID</a:t>
            </a:r>
            <a:r>
              <a:rPr lang="en-US" dirty="0">
                <a:latin typeface="Times New Roman" panose="02020603050405020304" pitchFamily="18" charset="0"/>
                <a:cs typeface="Times New Roman" panose="02020603050405020304" pitchFamily="18" charset="0"/>
              </a:rPr>
              <a:t> VARCHAR(30), </a:t>
            </a:r>
            <a:r>
              <a:rPr lang="en-US" dirty="0" err="1">
                <a:latin typeface="Times New Roman" panose="02020603050405020304" pitchFamily="18" charset="0"/>
                <a:cs typeface="Times New Roman" panose="02020603050405020304" pitchFamily="18" charset="0"/>
              </a:rPr>
              <a:t>firstName</a:t>
            </a:r>
            <a:r>
              <a:rPr lang="en-US" dirty="0">
                <a:latin typeface="Times New Roman" panose="02020603050405020304" pitchFamily="18" charset="0"/>
                <a:cs typeface="Times New Roman" panose="02020603050405020304" pitchFamily="18" charset="0"/>
              </a:rPr>
              <a:t> VARCHAR(30), </a:t>
            </a:r>
            <a:endParaRPr lang="en-US" dirty="0" smtClean="0">
              <a:latin typeface="Times New Roman" panose="02020603050405020304" pitchFamily="18" charset="0"/>
              <a:cs typeface="Times New Roman" panose="02020603050405020304" pitchFamily="18" charset="0"/>
            </a:endParaRPr>
          </a:p>
          <a:p>
            <a:pPr marL="0" indent="0">
              <a:buNone/>
            </a:pPr>
            <a:r>
              <a:rPr lang="en-US" dirty="0" err="1" smtClean="0">
                <a:latin typeface="Times New Roman" panose="02020603050405020304" pitchFamily="18" charset="0"/>
                <a:cs typeface="Times New Roman" panose="02020603050405020304" pitchFamily="18" charset="0"/>
              </a:rPr>
              <a:t>lastName</a:t>
            </a:r>
            <a:r>
              <a:rPr lang="en-US" dirty="0" smtClean="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VARCHAR(30), </a:t>
            </a:r>
            <a:r>
              <a:rPr lang="en-US" dirty="0" err="1">
                <a:latin typeface="Times New Roman" panose="02020603050405020304" pitchFamily="18" charset="0"/>
                <a:cs typeface="Times New Roman" panose="02020603050405020304" pitchFamily="18" charset="0"/>
              </a:rPr>
              <a:t>suffixName</a:t>
            </a:r>
            <a:r>
              <a:rPr lang="en-US" dirty="0">
                <a:latin typeface="Times New Roman" panose="02020603050405020304" pitchFamily="18" charset="0"/>
                <a:cs typeface="Times New Roman" panose="02020603050405020304" pitchFamily="18" charset="0"/>
              </a:rPr>
              <a:t> VARCHAR(30), </a:t>
            </a:r>
            <a:endParaRPr lang="en-US" dirty="0" smtClean="0">
              <a:latin typeface="Times New Roman" panose="02020603050405020304" pitchFamily="18" charset="0"/>
              <a:cs typeface="Times New Roman" panose="02020603050405020304" pitchFamily="18" charset="0"/>
            </a:endParaRPr>
          </a:p>
          <a:p>
            <a:pPr marL="0" indent="0">
              <a:buNone/>
            </a:pPr>
            <a:r>
              <a:rPr lang="en-US" dirty="0" err="1" smtClean="0">
                <a:latin typeface="Times New Roman" panose="02020603050405020304" pitchFamily="18" charset="0"/>
                <a:cs typeface="Times New Roman" panose="02020603050405020304" pitchFamily="18" charset="0"/>
              </a:rPr>
              <a:t>playerID</a:t>
            </a:r>
            <a:r>
              <a:rPr lang="en-US" dirty="0" smtClean="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VARCHAR(30), </a:t>
            </a:r>
            <a:r>
              <a:rPr lang="en-US" dirty="0" err="1">
                <a:latin typeface="Times New Roman" panose="02020603050405020304" pitchFamily="18" charset="0"/>
                <a:cs typeface="Times New Roman" panose="02020603050405020304" pitchFamily="18" charset="0"/>
              </a:rPr>
              <a:t>draftFrom</a:t>
            </a:r>
            <a:r>
              <a:rPr lang="en-US" dirty="0">
                <a:latin typeface="Times New Roman" panose="02020603050405020304" pitchFamily="18" charset="0"/>
                <a:cs typeface="Times New Roman" panose="02020603050405020304" pitchFamily="18" charset="0"/>
              </a:rPr>
              <a:t> VARCHAR(50</a:t>
            </a:r>
            <a:r>
              <a:rPr lang="en-US" dirty="0" smtClean="0">
                <a:latin typeface="Times New Roman" panose="02020603050405020304" pitchFamily="18" charset="0"/>
                <a:cs typeface="Times New Roman" panose="02020603050405020304" pitchFamily="18" charset="0"/>
              </a:rPr>
              <a:t>),</a:t>
            </a:r>
          </a:p>
          <a:p>
            <a:pPr marL="0" indent="0">
              <a:buNone/>
            </a:pPr>
            <a:r>
              <a:rPr lang="en-US" dirty="0" smtClean="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lgID</a:t>
            </a:r>
            <a:r>
              <a:rPr lang="en-US" dirty="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VARCHAR(30)</a:t>
            </a:r>
          </a:p>
          <a:p>
            <a:pPr marL="0" indent="0">
              <a:buNone/>
            </a:pPr>
            <a:r>
              <a:rPr lang="en-US" dirty="0" smtClean="0">
                <a:latin typeface="Times New Roman" panose="02020603050405020304" pitchFamily="18" charset="0"/>
                <a:cs typeface="Times New Roman" panose="02020603050405020304" pitchFamily="18" charset="0"/>
              </a:rPr>
              <a:t>}; </a:t>
            </a:r>
          </a:p>
          <a:p>
            <a:pPr marL="0" indent="0">
              <a:buNone/>
            </a:pPr>
            <a:r>
              <a:rPr lang="en-US" dirty="0" err="1">
                <a:latin typeface="Times New Roman" panose="02020603050405020304" pitchFamily="18" charset="0"/>
                <a:cs typeface="Times New Roman" panose="02020603050405020304" pitchFamily="18" charset="0"/>
              </a:rPr>
              <a:t>hof</a:t>
            </a:r>
            <a:r>
              <a:rPr lang="en-US" dirty="0">
                <a:latin typeface="Times New Roman" panose="02020603050405020304" pitchFamily="18" charset="0"/>
                <a:cs typeface="Times New Roman" panose="02020603050405020304" pitchFamily="18" charset="0"/>
              </a:rPr>
              <a:t>{ year INT</a:t>
            </a:r>
            <a:r>
              <a:rPr lang="en-US" dirty="0" smtClean="0">
                <a:latin typeface="Times New Roman" panose="02020603050405020304" pitchFamily="18" charset="0"/>
                <a:cs typeface="Times New Roman" panose="02020603050405020304" pitchFamily="18" charset="0"/>
              </a:rPr>
              <a:t>,</a:t>
            </a:r>
          </a:p>
          <a:p>
            <a:pPr marL="0" indent="0">
              <a:buNone/>
            </a:pPr>
            <a:r>
              <a:rPr lang="en-US" dirty="0" smtClean="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hofID</a:t>
            </a:r>
            <a:r>
              <a:rPr lang="en-US" dirty="0">
                <a:latin typeface="Times New Roman" panose="02020603050405020304" pitchFamily="18" charset="0"/>
                <a:cs typeface="Times New Roman" panose="02020603050405020304" pitchFamily="18" charset="0"/>
              </a:rPr>
              <a:t> VARCHAR(30), name VARCHAR(30), category VARCHAR(30), }; </a:t>
            </a:r>
          </a:p>
        </p:txBody>
      </p:sp>
    </p:spTree>
    <p:extLst>
      <p:ext uri="{BB962C8B-B14F-4D97-AF65-F5344CB8AC3E}">
        <p14:creationId xmlns:p14="http://schemas.microsoft.com/office/powerpoint/2010/main" val="236859288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Q8: </a:t>
            </a:r>
            <a:r>
              <a:rPr lang="en-US" dirty="0"/>
              <a:t>conclusions</a:t>
            </a:r>
            <a:br>
              <a:rPr lang="en-US" dirty="0"/>
            </a:br>
            <a:endParaRPr lang="en-US" dirty="0"/>
          </a:p>
        </p:txBody>
      </p:sp>
      <p:sp>
        <p:nvSpPr>
          <p:cNvPr id="3" name="Content Placeholder 2"/>
          <p:cNvSpPr>
            <a:spLocks noGrp="1"/>
          </p:cNvSpPr>
          <p:nvPr>
            <p:ph idx="1"/>
          </p:nvPr>
        </p:nvSpPr>
        <p:spPr>
          <a:xfrm>
            <a:off x="574589" y="2137719"/>
            <a:ext cx="10396883" cy="2496065"/>
          </a:xfrm>
        </p:spPr>
        <p:txBody>
          <a:bodyPr>
            <a:normAutofit fontScale="32500" lnSpcReduction="20000"/>
          </a:bodyPr>
          <a:lstStyle/>
          <a:p>
            <a:r>
              <a:rPr lang="en-US" sz="6400" dirty="0" smtClean="0">
                <a:latin typeface="Times New Roman" panose="02020603050405020304" pitchFamily="18" charset="0"/>
                <a:cs typeface="Times New Roman" panose="02020603050405020304" pitchFamily="18" charset="0"/>
              </a:rPr>
              <a:t>Out of all the players who have over 4 known steals, Kevin Garnett, Kobe Bryant, and George </a:t>
            </a:r>
            <a:r>
              <a:rPr lang="en-US" sz="6400" dirty="0" err="1" smtClean="0">
                <a:latin typeface="Times New Roman" panose="02020603050405020304" pitchFamily="18" charset="0"/>
                <a:cs typeface="Times New Roman" panose="02020603050405020304" pitchFamily="18" charset="0"/>
              </a:rPr>
              <a:t>Gervin</a:t>
            </a:r>
            <a:r>
              <a:rPr lang="en-US" sz="6400" dirty="0" smtClean="0">
                <a:latin typeface="Times New Roman" panose="02020603050405020304" pitchFamily="18" charset="0"/>
                <a:cs typeface="Times New Roman" panose="02020603050405020304" pitchFamily="18" charset="0"/>
              </a:rPr>
              <a:t> have been on a team that won in the finals the most number of times. (17 times, 11 times, and 10 times respectively)</a:t>
            </a:r>
          </a:p>
          <a:p>
            <a:r>
              <a:rPr lang="en-US" sz="6400" dirty="0" smtClean="0">
                <a:latin typeface="Times New Roman" panose="02020603050405020304" pitchFamily="18" charset="0"/>
                <a:cs typeface="Times New Roman" panose="02020603050405020304" pitchFamily="18" charset="0"/>
              </a:rPr>
              <a:t>Meanwhile Jason Kidd was only on a team that won the finals once</a:t>
            </a:r>
          </a:p>
          <a:p>
            <a:endParaRPr lang="en-US" dirty="0"/>
          </a:p>
        </p:txBody>
      </p:sp>
    </p:spTree>
    <p:extLst>
      <p:ext uri="{BB962C8B-B14F-4D97-AF65-F5344CB8AC3E}">
        <p14:creationId xmlns:p14="http://schemas.microsoft.com/office/powerpoint/2010/main" val="118815886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8730" y="871151"/>
            <a:ext cx="10396882" cy="1151965"/>
          </a:xfrm>
        </p:spPr>
        <p:txBody>
          <a:bodyPr>
            <a:normAutofit fontScale="90000"/>
          </a:bodyPr>
          <a:lstStyle/>
          <a:p>
            <a:r>
              <a:rPr lang="en-US" dirty="0" smtClean="0"/>
              <a:t>Q9: </a:t>
            </a:r>
            <a:r>
              <a:rPr lang="en-CA" dirty="0" smtClean="0"/>
              <a:t>number of</a:t>
            </a:r>
            <a:r>
              <a:rPr lang="en-CA" dirty="0" smtClean="0"/>
              <a:t> </a:t>
            </a:r>
            <a:r>
              <a:rPr lang="en-CA" dirty="0" smtClean="0"/>
              <a:t>people awarded in </a:t>
            </a:r>
            <a:r>
              <a:rPr lang="en-CA" dirty="0"/>
              <a:t>each category in </a:t>
            </a:r>
            <a:r>
              <a:rPr lang="en-CA" dirty="0" smtClean="0"/>
              <a:t>the hall of </a:t>
            </a:r>
            <a:r>
              <a:rPr lang="en-CA" dirty="0" smtClean="0"/>
              <a:t>fame </a:t>
            </a:r>
            <a:r>
              <a:rPr lang="en-CA" dirty="0"/>
              <a:t>from 1980 to 2000</a:t>
            </a:r>
            <a:r>
              <a:rPr lang="en-US" dirty="0"/>
              <a:t/>
            </a:r>
            <a:br>
              <a:rPr lang="en-US" dirty="0"/>
            </a:br>
            <a:endParaRPr lang="en-US" dirty="0"/>
          </a:p>
        </p:txBody>
      </p:sp>
      <p:sp>
        <p:nvSpPr>
          <p:cNvPr id="3" name="Content Placeholder 2"/>
          <p:cNvSpPr>
            <a:spLocks noGrp="1"/>
          </p:cNvSpPr>
          <p:nvPr>
            <p:ph idx="1"/>
          </p:nvPr>
        </p:nvSpPr>
        <p:spPr/>
        <p:txBody>
          <a:bodyPr/>
          <a:lstStyle/>
          <a:p>
            <a:pPr marL="0" indent="0">
              <a:buNone/>
            </a:pPr>
            <a:r>
              <a:rPr lang="en-US" dirty="0">
                <a:latin typeface="Times New Roman" panose="02020603050405020304" pitchFamily="18" charset="0"/>
                <a:cs typeface="Times New Roman" panose="02020603050405020304" pitchFamily="18" charset="0"/>
              </a:rPr>
              <a:t>SELECT "year", CATEGORY, COUNT(CATEGORY) AS NUMHOF</a:t>
            </a:r>
          </a:p>
          <a:p>
            <a:pPr marL="0" indent="0">
              <a:buNone/>
            </a:pPr>
            <a:r>
              <a:rPr lang="en-US" dirty="0">
                <a:latin typeface="Times New Roman" panose="02020603050405020304" pitchFamily="18" charset="0"/>
                <a:cs typeface="Times New Roman" panose="02020603050405020304" pitchFamily="18" charset="0"/>
              </a:rPr>
              <a:t>FROM BASKETBALL_HOF</a:t>
            </a:r>
          </a:p>
          <a:p>
            <a:pPr marL="0" indent="0">
              <a:buNone/>
            </a:pPr>
            <a:r>
              <a:rPr lang="en-US" dirty="0">
                <a:latin typeface="Times New Roman" panose="02020603050405020304" pitchFamily="18" charset="0"/>
                <a:cs typeface="Times New Roman" panose="02020603050405020304" pitchFamily="18" charset="0"/>
              </a:rPr>
              <a:t>WHERE "year"&gt;=1980 AND "year"&lt;=2000</a:t>
            </a:r>
          </a:p>
          <a:p>
            <a:pPr marL="0" indent="0">
              <a:buNone/>
            </a:pPr>
            <a:r>
              <a:rPr lang="en-US" dirty="0">
                <a:latin typeface="Times New Roman" panose="02020603050405020304" pitchFamily="18" charset="0"/>
                <a:cs typeface="Times New Roman" panose="02020603050405020304" pitchFamily="18" charset="0"/>
              </a:rPr>
              <a:t>GROUP BY "year", CATEGORY</a:t>
            </a:r>
          </a:p>
          <a:p>
            <a:pPr marL="0" indent="0">
              <a:buNone/>
            </a:pPr>
            <a:r>
              <a:rPr lang="en-US" dirty="0">
                <a:latin typeface="Times New Roman" panose="02020603050405020304" pitchFamily="18" charset="0"/>
                <a:cs typeface="Times New Roman" panose="02020603050405020304" pitchFamily="18" charset="0"/>
              </a:rPr>
              <a:t>ORDER BY "year";</a:t>
            </a:r>
          </a:p>
          <a:p>
            <a:endParaRPr lang="en-US" dirty="0"/>
          </a:p>
        </p:txBody>
      </p:sp>
    </p:spTree>
    <p:extLst>
      <p:ext uri="{BB962C8B-B14F-4D97-AF65-F5344CB8AC3E}">
        <p14:creationId xmlns:p14="http://schemas.microsoft.com/office/powerpoint/2010/main" val="198182134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CA"/>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1788346" cy="6400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0233693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8730" y="871151"/>
            <a:ext cx="10396882" cy="1151965"/>
          </a:xfrm>
        </p:spPr>
        <p:txBody>
          <a:bodyPr>
            <a:normAutofit fontScale="90000"/>
          </a:bodyPr>
          <a:lstStyle/>
          <a:p>
            <a:r>
              <a:rPr lang="en-US" dirty="0" smtClean="0"/>
              <a:t>Q9: </a:t>
            </a:r>
            <a:r>
              <a:rPr lang="en-US" dirty="0"/>
              <a:t>conclusions</a:t>
            </a:r>
            <a:br>
              <a:rPr lang="en-US" dirty="0"/>
            </a:br>
            <a:endParaRPr lang="en-US" dirty="0"/>
          </a:p>
        </p:txBody>
      </p:sp>
      <p:sp>
        <p:nvSpPr>
          <p:cNvPr id="3" name="Content Placeholder 2"/>
          <p:cNvSpPr>
            <a:spLocks noGrp="1"/>
          </p:cNvSpPr>
          <p:nvPr>
            <p:ph idx="1"/>
          </p:nvPr>
        </p:nvSpPr>
        <p:spPr>
          <a:xfrm>
            <a:off x="685800" y="2063396"/>
            <a:ext cx="10396883" cy="3497145"/>
          </a:xfrm>
        </p:spPr>
        <p:txBody>
          <a:bodyPr/>
          <a:lstStyle/>
          <a:p>
            <a:r>
              <a:rPr lang="en-US" dirty="0" smtClean="0">
                <a:latin typeface="Times New Roman" panose="02020603050405020304" pitchFamily="18" charset="0"/>
                <a:cs typeface="Times New Roman" panose="02020603050405020304" pitchFamily="18" charset="0"/>
              </a:rPr>
              <a:t>People are more likely to be in the Hall of fame in the “Player” category</a:t>
            </a:r>
          </a:p>
          <a:p>
            <a:r>
              <a:rPr lang="en-US" dirty="0" smtClean="0">
                <a:latin typeface="Times New Roman" panose="02020603050405020304" pitchFamily="18" charset="0"/>
                <a:cs typeface="Times New Roman" panose="02020603050405020304" pitchFamily="18" charset="0"/>
              </a:rPr>
              <a:t>In 1987, 1989, 1990, 1993 and 1996, there were spikes in the “player” category and no other categories </a:t>
            </a:r>
            <a:r>
              <a:rPr lang="en-US" dirty="0" smtClean="0">
                <a:latin typeface="Times New Roman" panose="02020603050405020304" pitchFamily="18" charset="0"/>
                <a:cs typeface="Times New Roman" panose="02020603050405020304" pitchFamily="18" charset="0"/>
              </a:rPr>
              <a:t>were awarded </a:t>
            </a:r>
            <a:r>
              <a:rPr lang="en-US" dirty="0" smtClean="0">
                <a:latin typeface="Times New Roman" panose="02020603050405020304" pitchFamily="18" charset="0"/>
                <a:cs typeface="Times New Roman" panose="02020603050405020304" pitchFamily="18" charset="0"/>
              </a:rPr>
              <a:t>in the hall of fame</a:t>
            </a:r>
          </a:p>
          <a:p>
            <a:r>
              <a:rPr lang="en-US" dirty="0" smtClean="0">
                <a:latin typeface="Times New Roman" panose="02020603050405020304" pitchFamily="18" charset="0"/>
                <a:cs typeface="Times New Roman" panose="02020603050405020304" pitchFamily="18" charset="0"/>
              </a:rPr>
              <a:t>The “referee” category is the least commonly awarded throughout time</a:t>
            </a:r>
          </a:p>
          <a:p>
            <a:endParaRPr lang="en-US" dirty="0"/>
          </a:p>
        </p:txBody>
      </p:sp>
    </p:spTree>
    <p:extLst>
      <p:ext uri="{BB962C8B-B14F-4D97-AF65-F5344CB8AC3E}">
        <p14:creationId xmlns:p14="http://schemas.microsoft.com/office/powerpoint/2010/main" val="265924548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Q10: </a:t>
            </a:r>
            <a:r>
              <a:rPr lang="en-CA" dirty="0" smtClean="0"/>
              <a:t># times </a:t>
            </a:r>
            <a:r>
              <a:rPr lang="en-CA" dirty="0"/>
              <a:t>Boston Celtics has won and lost against team2 in a match in the playoffs</a:t>
            </a:r>
            <a:endParaRPr lang="en-US" dirty="0"/>
          </a:p>
        </p:txBody>
      </p:sp>
      <p:sp>
        <p:nvSpPr>
          <p:cNvPr id="3" name="Content Placeholder 2"/>
          <p:cNvSpPr>
            <a:spLocks noGrp="1"/>
          </p:cNvSpPr>
          <p:nvPr>
            <p:ph idx="1"/>
          </p:nvPr>
        </p:nvSpPr>
        <p:spPr/>
        <p:txBody>
          <a:bodyPr numCol="2">
            <a:normAutofit fontScale="25000" lnSpcReduction="20000"/>
          </a:bodyPr>
          <a:lstStyle/>
          <a:p>
            <a:pPr marL="0" indent="0">
              <a:buNone/>
            </a:pPr>
            <a:r>
              <a:rPr lang="en-US" sz="3000" dirty="0">
                <a:latin typeface="Times New Roman" panose="02020603050405020304" pitchFamily="18" charset="0"/>
                <a:cs typeface="Times New Roman" panose="02020603050405020304" pitchFamily="18" charset="0"/>
              </a:rPr>
              <a:t>CREATE VIEW Team2Losers AS</a:t>
            </a:r>
          </a:p>
          <a:p>
            <a:pPr marL="0" indent="0">
              <a:buNone/>
            </a:pPr>
            <a:r>
              <a:rPr lang="en-US" sz="3000" dirty="0">
                <a:latin typeface="Times New Roman" panose="02020603050405020304" pitchFamily="18" charset="0"/>
                <a:cs typeface="Times New Roman" panose="02020603050405020304" pitchFamily="18" charset="0"/>
              </a:rPr>
              <a:t>    SELECT </a:t>
            </a:r>
            <a:r>
              <a:rPr lang="en-US" sz="3000" dirty="0" err="1">
                <a:latin typeface="Times New Roman" panose="02020603050405020304" pitchFamily="18" charset="0"/>
                <a:cs typeface="Times New Roman" panose="02020603050405020304" pitchFamily="18" charset="0"/>
              </a:rPr>
              <a:t>S."year</a:t>
            </a:r>
            <a:r>
              <a:rPr lang="en-US" sz="3000" dirty="0">
                <a:latin typeface="Times New Roman" panose="02020603050405020304" pitchFamily="18" charset="0"/>
                <a:cs typeface="Times New Roman" panose="02020603050405020304" pitchFamily="18" charset="0"/>
              </a:rPr>
              <a:t>", S.SERIES, S.TMIDLOSER</a:t>
            </a:r>
          </a:p>
          <a:p>
            <a:pPr marL="0" indent="0">
              <a:buNone/>
            </a:pPr>
            <a:r>
              <a:rPr lang="en-US" sz="3000" dirty="0">
                <a:latin typeface="Times New Roman" panose="02020603050405020304" pitchFamily="18" charset="0"/>
                <a:cs typeface="Times New Roman" panose="02020603050405020304" pitchFamily="18" charset="0"/>
              </a:rPr>
              <a:t>    FROM BASKETBALL_SERIES_POST S JOIN BASKETBALL_TEAMS T ON S.TMIDWINNER=T.TMID</a:t>
            </a:r>
          </a:p>
          <a:p>
            <a:pPr marL="0" indent="0">
              <a:buNone/>
            </a:pPr>
            <a:r>
              <a:rPr lang="en-US" sz="3000" dirty="0">
                <a:latin typeface="Times New Roman" panose="02020603050405020304" pitchFamily="18" charset="0"/>
                <a:cs typeface="Times New Roman" panose="02020603050405020304" pitchFamily="18" charset="0"/>
              </a:rPr>
              <a:t>    WHERE name = 'Boston Celtics' AND TMIDLOSER IS NOT NULL</a:t>
            </a:r>
          </a:p>
          <a:p>
            <a:pPr marL="0" indent="0">
              <a:buNone/>
            </a:pPr>
            <a:r>
              <a:rPr lang="en-US" sz="3000" dirty="0">
                <a:latin typeface="Times New Roman" panose="02020603050405020304" pitchFamily="18" charset="0"/>
                <a:cs typeface="Times New Roman" panose="02020603050405020304" pitchFamily="18" charset="0"/>
              </a:rPr>
              <a:t>    GROUP BY </a:t>
            </a:r>
            <a:r>
              <a:rPr lang="en-US" sz="3000" dirty="0" err="1">
                <a:latin typeface="Times New Roman" panose="02020603050405020304" pitchFamily="18" charset="0"/>
                <a:cs typeface="Times New Roman" panose="02020603050405020304" pitchFamily="18" charset="0"/>
              </a:rPr>
              <a:t>S."year</a:t>
            </a:r>
            <a:r>
              <a:rPr lang="en-US" sz="3000" dirty="0">
                <a:latin typeface="Times New Roman" panose="02020603050405020304" pitchFamily="18" charset="0"/>
                <a:cs typeface="Times New Roman" panose="02020603050405020304" pitchFamily="18" charset="0"/>
              </a:rPr>
              <a:t>", S.SERIES, S.TMIDLOSER;</a:t>
            </a:r>
          </a:p>
          <a:p>
            <a:pPr marL="0" indent="0">
              <a:buNone/>
            </a:pPr>
            <a:r>
              <a:rPr lang="en-US" sz="3000" dirty="0">
                <a:latin typeface="Times New Roman" panose="02020603050405020304" pitchFamily="18" charset="0"/>
                <a:cs typeface="Times New Roman" panose="02020603050405020304" pitchFamily="18" charset="0"/>
              </a:rPr>
              <a:t/>
            </a:r>
            <a:br>
              <a:rPr lang="en-US" sz="3000" dirty="0">
                <a:latin typeface="Times New Roman" panose="02020603050405020304" pitchFamily="18" charset="0"/>
                <a:cs typeface="Times New Roman" panose="02020603050405020304" pitchFamily="18" charset="0"/>
              </a:rPr>
            </a:br>
            <a:r>
              <a:rPr lang="en-US" sz="3000" dirty="0">
                <a:latin typeface="Times New Roman" panose="02020603050405020304" pitchFamily="18" charset="0"/>
                <a:cs typeface="Times New Roman" panose="02020603050405020304" pitchFamily="18" charset="0"/>
              </a:rPr>
              <a:t>CREATE VIEW Team2Winners AS</a:t>
            </a:r>
          </a:p>
          <a:p>
            <a:pPr marL="0" indent="0">
              <a:buNone/>
            </a:pPr>
            <a:r>
              <a:rPr lang="en-US" sz="3000" dirty="0">
                <a:latin typeface="Times New Roman" panose="02020603050405020304" pitchFamily="18" charset="0"/>
                <a:cs typeface="Times New Roman" panose="02020603050405020304" pitchFamily="18" charset="0"/>
              </a:rPr>
              <a:t>    SELECT </a:t>
            </a:r>
            <a:r>
              <a:rPr lang="en-US" sz="3000" dirty="0" err="1">
                <a:latin typeface="Times New Roman" panose="02020603050405020304" pitchFamily="18" charset="0"/>
                <a:cs typeface="Times New Roman" panose="02020603050405020304" pitchFamily="18" charset="0"/>
              </a:rPr>
              <a:t>S."year</a:t>
            </a:r>
            <a:r>
              <a:rPr lang="en-US" sz="3000" dirty="0">
                <a:latin typeface="Times New Roman" panose="02020603050405020304" pitchFamily="18" charset="0"/>
                <a:cs typeface="Times New Roman" panose="02020603050405020304" pitchFamily="18" charset="0"/>
              </a:rPr>
              <a:t>", S.SERIES, S.TMIDWINNER</a:t>
            </a:r>
          </a:p>
          <a:p>
            <a:pPr marL="0" indent="0">
              <a:buNone/>
            </a:pPr>
            <a:r>
              <a:rPr lang="en-US" sz="3000" dirty="0">
                <a:latin typeface="Times New Roman" panose="02020603050405020304" pitchFamily="18" charset="0"/>
                <a:cs typeface="Times New Roman" panose="02020603050405020304" pitchFamily="18" charset="0"/>
              </a:rPr>
              <a:t>    FROM BASKETBALL_SERIES_POST S JOIN BASKETBALL_TEAMS T ON S.TMIDLOSER=T.TMID</a:t>
            </a:r>
          </a:p>
          <a:p>
            <a:pPr marL="0" indent="0">
              <a:buNone/>
            </a:pPr>
            <a:r>
              <a:rPr lang="en-US" sz="3000" dirty="0">
                <a:latin typeface="Times New Roman" panose="02020603050405020304" pitchFamily="18" charset="0"/>
                <a:cs typeface="Times New Roman" panose="02020603050405020304" pitchFamily="18" charset="0"/>
              </a:rPr>
              <a:t>    WHERE name = 'Boston Celtics' AND TMIDWINNER IS NOT NULL</a:t>
            </a:r>
          </a:p>
          <a:p>
            <a:pPr marL="0" indent="0">
              <a:buNone/>
            </a:pPr>
            <a:r>
              <a:rPr lang="en-US" sz="3000" dirty="0">
                <a:latin typeface="Times New Roman" panose="02020603050405020304" pitchFamily="18" charset="0"/>
                <a:cs typeface="Times New Roman" panose="02020603050405020304" pitchFamily="18" charset="0"/>
              </a:rPr>
              <a:t>    GROUP BY </a:t>
            </a:r>
            <a:r>
              <a:rPr lang="en-US" sz="3000" dirty="0" err="1">
                <a:latin typeface="Times New Roman" panose="02020603050405020304" pitchFamily="18" charset="0"/>
                <a:cs typeface="Times New Roman" panose="02020603050405020304" pitchFamily="18" charset="0"/>
              </a:rPr>
              <a:t>S."year</a:t>
            </a:r>
            <a:r>
              <a:rPr lang="en-US" sz="3000" dirty="0">
                <a:latin typeface="Times New Roman" panose="02020603050405020304" pitchFamily="18" charset="0"/>
                <a:cs typeface="Times New Roman" panose="02020603050405020304" pitchFamily="18" charset="0"/>
              </a:rPr>
              <a:t>", S.SERIES, S.TMIDWINNER;</a:t>
            </a:r>
          </a:p>
          <a:p>
            <a:pPr marL="0" indent="0">
              <a:buNone/>
            </a:pPr>
            <a:r>
              <a:rPr lang="en-US" sz="3000" dirty="0">
                <a:latin typeface="Times New Roman" panose="02020603050405020304" pitchFamily="18" charset="0"/>
                <a:cs typeface="Times New Roman" panose="02020603050405020304" pitchFamily="18" charset="0"/>
              </a:rPr>
              <a:t/>
            </a:r>
            <a:br>
              <a:rPr lang="en-US" sz="3000" dirty="0">
                <a:latin typeface="Times New Roman" panose="02020603050405020304" pitchFamily="18" charset="0"/>
                <a:cs typeface="Times New Roman" panose="02020603050405020304" pitchFamily="18" charset="0"/>
              </a:rPr>
            </a:br>
            <a:r>
              <a:rPr lang="en-US" sz="3000" dirty="0">
                <a:latin typeface="Times New Roman" panose="02020603050405020304" pitchFamily="18" charset="0"/>
                <a:cs typeface="Times New Roman" panose="02020603050405020304" pitchFamily="18" charset="0"/>
              </a:rPr>
              <a:t>SELECT *</a:t>
            </a:r>
          </a:p>
          <a:p>
            <a:pPr marL="0" indent="0">
              <a:buNone/>
            </a:pPr>
            <a:r>
              <a:rPr lang="en-US" sz="3000" dirty="0">
                <a:latin typeface="Times New Roman" panose="02020603050405020304" pitchFamily="18" charset="0"/>
                <a:cs typeface="Times New Roman" panose="02020603050405020304" pitchFamily="18" charset="0"/>
              </a:rPr>
              <a:t> </a:t>
            </a:r>
            <a:r>
              <a:rPr lang="en-US" sz="3000" dirty="0" smtClean="0">
                <a:latin typeface="Times New Roman" panose="02020603050405020304" pitchFamily="18" charset="0"/>
                <a:cs typeface="Times New Roman" panose="02020603050405020304" pitchFamily="18" charset="0"/>
              </a:rPr>
              <a:t>   FROM </a:t>
            </a:r>
            <a:endParaRPr lang="en-US" sz="3000" dirty="0">
              <a:latin typeface="Times New Roman" panose="02020603050405020304" pitchFamily="18" charset="0"/>
              <a:cs typeface="Times New Roman" panose="02020603050405020304" pitchFamily="18" charset="0"/>
            </a:endParaRPr>
          </a:p>
          <a:p>
            <a:pPr marL="0" indent="0">
              <a:buNone/>
            </a:pPr>
            <a:r>
              <a:rPr lang="en-US" sz="3000" dirty="0">
                <a:latin typeface="Times New Roman" panose="02020603050405020304" pitchFamily="18" charset="0"/>
                <a:cs typeface="Times New Roman" panose="02020603050405020304" pitchFamily="18" charset="0"/>
              </a:rPr>
              <a:t>    (SELECT TMIDLOSER AS team2, COUNT(TMIDLOSER) AS </a:t>
            </a:r>
            <a:r>
              <a:rPr lang="en-US" sz="3000" dirty="0" err="1">
                <a:latin typeface="Times New Roman" panose="02020603050405020304" pitchFamily="18" charset="0"/>
                <a:cs typeface="Times New Roman" panose="02020603050405020304" pitchFamily="18" charset="0"/>
              </a:rPr>
              <a:t>BCWins</a:t>
            </a:r>
            <a:endParaRPr lang="en-US" sz="3000" dirty="0">
              <a:latin typeface="Times New Roman" panose="02020603050405020304" pitchFamily="18" charset="0"/>
              <a:cs typeface="Times New Roman" panose="02020603050405020304" pitchFamily="18" charset="0"/>
            </a:endParaRPr>
          </a:p>
          <a:p>
            <a:pPr marL="0" indent="0">
              <a:buNone/>
            </a:pPr>
            <a:r>
              <a:rPr lang="en-US" sz="3000" dirty="0">
                <a:latin typeface="Times New Roman" panose="02020603050405020304" pitchFamily="18" charset="0"/>
                <a:cs typeface="Times New Roman" panose="02020603050405020304" pitchFamily="18" charset="0"/>
              </a:rPr>
              <a:t>    FROM Team2Losers</a:t>
            </a:r>
          </a:p>
          <a:p>
            <a:pPr marL="0" indent="0">
              <a:buNone/>
            </a:pPr>
            <a:r>
              <a:rPr lang="en-US" sz="3000" dirty="0">
                <a:latin typeface="Times New Roman" panose="02020603050405020304" pitchFamily="18" charset="0"/>
                <a:cs typeface="Times New Roman" panose="02020603050405020304" pitchFamily="18" charset="0"/>
              </a:rPr>
              <a:t>    GROUP BY TMIDLOSER) X</a:t>
            </a:r>
          </a:p>
          <a:p>
            <a:pPr marL="0" indent="0">
              <a:buNone/>
            </a:pPr>
            <a:r>
              <a:rPr lang="en-US" sz="3000" dirty="0">
                <a:latin typeface="Times New Roman" panose="02020603050405020304" pitchFamily="18" charset="0"/>
                <a:cs typeface="Times New Roman" panose="02020603050405020304" pitchFamily="18" charset="0"/>
              </a:rPr>
              <a:t>    FULL OUTER JOIN</a:t>
            </a:r>
          </a:p>
          <a:p>
            <a:pPr marL="0" indent="0">
              <a:buNone/>
            </a:pPr>
            <a:r>
              <a:rPr lang="en-US" sz="3000" dirty="0">
                <a:latin typeface="Times New Roman" panose="02020603050405020304" pitchFamily="18" charset="0"/>
                <a:cs typeface="Times New Roman" panose="02020603050405020304" pitchFamily="18" charset="0"/>
              </a:rPr>
              <a:t>    (SELECT TMIDWINNER AS team2, COUNT(TMIDWINNER) AS </a:t>
            </a:r>
            <a:r>
              <a:rPr lang="en-US" sz="3000" dirty="0" err="1">
                <a:latin typeface="Times New Roman" panose="02020603050405020304" pitchFamily="18" charset="0"/>
                <a:cs typeface="Times New Roman" panose="02020603050405020304" pitchFamily="18" charset="0"/>
              </a:rPr>
              <a:t>BCLoses</a:t>
            </a:r>
            <a:endParaRPr lang="en-US" sz="3000" dirty="0">
              <a:latin typeface="Times New Roman" panose="02020603050405020304" pitchFamily="18" charset="0"/>
              <a:cs typeface="Times New Roman" panose="02020603050405020304" pitchFamily="18" charset="0"/>
            </a:endParaRPr>
          </a:p>
          <a:p>
            <a:pPr marL="0" indent="0">
              <a:buNone/>
            </a:pPr>
            <a:r>
              <a:rPr lang="en-US" sz="3000" dirty="0">
                <a:latin typeface="Times New Roman" panose="02020603050405020304" pitchFamily="18" charset="0"/>
                <a:cs typeface="Times New Roman" panose="02020603050405020304" pitchFamily="18" charset="0"/>
              </a:rPr>
              <a:t>    FROM Team2Winners</a:t>
            </a:r>
          </a:p>
          <a:p>
            <a:pPr marL="0" indent="0">
              <a:buNone/>
            </a:pPr>
            <a:r>
              <a:rPr lang="en-US" sz="3000" dirty="0">
                <a:latin typeface="Times New Roman" panose="02020603050405020304" pitchFamily="18" charset="0"/>
                <a:cs typeface="Times New Roman" panose="02020603050405020304" pitchFamily="18" charset="0"/>
              </a:rPr>
              <a:t>    GROUP BY TMIDWINNER) Y USING(team2);</a:t>
            </a:r>
          </a:p>
          <a:p>
            <a:pPr marL="0" indent="0">
              <a:buNone/>
            </a:pPr>
            <a:r>
              <a:rPr lang="en-US" sz="3000" dirty="0">
                <a:latin typeface="Times New Roman" panose="02020603050405020304" pitchFamily="18" charset="0"/>
                <a:cs typeface="Times New Roman" panose="02020603050405020304" pitchFamily="18" charset="0"/>
              </a:rPr>
              <a:t>    </a:t>
            </a:r>
          </a:p>
          <a:p>
            <a:pPr marL="0" indent="0">
              <a:buNone/>
            </a:pPr>
            <a:r>
              <a:rPr lang="en-US" sz="3000" dirty="0">
                <a:latin typeface="Times New Roman" panose="02020603050405020304" pitchFamily="18" charset="0"/>
                <a:cs typeface="Times New Roman" panose="02020603050405020304" pitchFamily="18" charset="0"/>
              </a:rPr>
              <a:t>DROP VIEW Team2Winners;</a:t>
            </a:r>
          </a:p>
          <a:p>
            <a:pPr marL="0" indent="0">
              <a:buNone/>
            </a:pPr>
            <a:r>
              <a:rPr lang="en-US" sz="3000" dirty="0">
                <a:latin typeface="Times New Roman" panose="02020603050405020304" pitchFamily="18" charset="0"/>
                <a:cs typeface="Times New Roman" panose="02020603050405020304" pitchFamily="18" charset="0"/>
              </a:rPr>
              <a:t>DROP VIEW Team2Losers;</a:t>
            </a:r>
          </a:p>
          <a:p>
            <a:endParaRPr lang="en-US" dirty="0"/>
          </a:p>
        </p:txBody>
      </p:sp>
    </p:spTree>
    <p:extLst>
      <p:ext uri="{BB962C8B-B14F-4D97-AF65-F5344CB8AC3E}">
        <p14:creationId xmlns:p14="http://schemas.microsoft.com/office/powerpoint/2010/main" val="127648103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CA"/>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1788346" cy="64378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3866164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Q10: </a:t>
            </a:r>
            <a:r>
              <a:rPr lang="en-US" dirty="0"/>
              <a:t>conclusions</a:t>
            </a:r>
          </a:p>
        </p:txBody>
      </p:sp>
      <p:sp>
        <p:nvSpPr>
          <p:cNvPr id="5" name="Content Placeholder 2"/>
          <p:cNvSpPr txBox="1">
            <a:spLocks/>
          </p:cNvSpPr>
          <p:nvPr/>
        </p:nvSpPr>
        <p:spPr>
          <a:xfrm>
            <a:off x="726988" y="1935316"/>
            <a:ext cx="10396883" cy="3311189"/>
          </a:xfrm>
          <a:prstGeom prst="rect">
            <a:avLst/>
          </a:prstGeom>
        </p:spPr>
        <p:txBody>
          <a:bodyPr vert="horz" lIns="91440" tIns="45720" rIns="91440" bIns="45720" rtlCol="0" anchor="ctr">
            <a:normAutofit/>
          </a:bodyPr>
          <a:lstStyle>
            <a:lvl1pPr marL="228600" indent="-228600" algn="l" defTabSz="914400" rtl="0" eaLnBrk="1" latinLnBrk="0" hangingPunct="1">
              <a:lnSpc>
                <a:spcPct val="120000"/>
              </a:lnSpc>
              <a:spcBef>
                <a:spcPts val="1000"/>
              </a:spcBef>
              <a:buClr>
                <a:schemeClr val="accent1"/>
              </a:buClr>
              <a:buSzPct val="160000"/>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9pPr>
          </a:lstStyle>
          <a:p>
            <a:r>
              <a:rPr lang="en-US" dirty="0">
                <a:latin typeface="Times New Roman" panose="02020603050405020304" pitchFamily="18" charset="0"/>
                <a:cs typeface="Times New Roman" panose="02020603050405020304" pitchFamily="18" charset="0"/>
              </a:rPr>
              <a:t>The Boston Celtics (BC) have won most often against PHI and LAL. </a:t>
            </a:r>
            <a:r>
              <a:rPr lang="en-US" dirty="0" smtClean="0">
                <a:latin typeface="Times New Roman" panose="02020603050405020304" pitchFamily="18" charset="0"/>
                <a:cs typeface="Times New Roman" panose="02020603050405020304" pitchFamily="18" charset="0"/>
              </a:rPr>
              <a:t>(both teams are </a:t>
            </a:r>
            <a:r>
              <a:rPr lang="en-US" dirty="0">
                <a:latin typeface="Times New Roman" panose="02020603050405020304" pitchFamily="18" charset="0"/>
                <a:cs typeface="Times New Roman" panose="02020603050405020304" pitchFamily="18" charset="0"/>
              </a:rPr>
              <a:t>tied at losing to BC </a:t>
            </a:r>
            <a:r>
              <a:rPr lang="en-US" dirty="0" smtClean="0">
                <a:latin typeface="Times New Roman" panose="02020603050405020304" pitchFamily="18" charset="0"/>
                <a:cs typeface="Times New Roman" panose="02020603050405020304" pitchFamily="18" charset="0"/>
              </a:rPr>
              <a:t>8 times)</a:t>
            </a:r>
          </a:p>
          <a:p>
            <a:r>
              <a:rPr lang="en-US" dirty="0" smtClean="0">
                <a:latin typeface="Times New Roman" panose="02020603050405020304" pitchFamily="18" charset="0"/>
                <a:cs typeface="Times New Roman" panose="02020603050405020304" pitchFamily="18" charset="0"/>
              </a:rPr>
              <a:t>The Boston Celtics have lost most often to NYK (6 times)</a:t>
            </a:r>
            <a:endParaRPr lang="en-US" dirty="0"/>
          </a:p>
          <a:p>
            <a:r>
              <a:rPr lang="en-US" dirty="0" smtClean="0">
                <a:latin typeface="Times New Roman" panose="02020603050405020304" pitchFamily="18" charset="0"/>
                <a:cs typeface="Times New Roman" panose="02020603050405020304" pitchFamily="18" charset="0"/>
              </a:rPr>
              <a:t>in general, the Boston Celtics tend to win against their opponents more often than they lose</a:t>
            </a:r>
          </a:p>
        </p:txBody>
      </p:sp>
    </p:spTree>
    <p:extLst>
      <p:ext uri="{BB962C8B-B14F-4D97-AF65-F5344CB8AC3E}">
        <p14:creationId xmlns:p14="http://schemas.microsoft.com/office/powerpoint/2010/main" val="207176651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Q11: </a:t>
            </a:r>
            <a:r>
              <a:rPr lang="en-CA" dirty="0"/>
              <a:t>The coaches that have coached more than 15 teams</a:t>
            </a:r>
            <a:r>
              <a:rPr lang="en-US" dirty="0"/>
              <a:t/>
            </a:r>
            <a:br>
              <a:rPr lang="en-US" dirty="0"/>
            </a:br>
            <a:endParaRPr lang="en-US" dirty="0"/>
          </a:p>
        </p:txBody>
      </p:sp>
      <p:sp>
        <p:nvSpPr>
          <p:cNvPr id="3" name="Content Placeholder 2"/>
          <p:cNvSpPr>
            <a:spLocks noGrp="1"/>
          </p:cNvSpPr>
          <p:nvPr>
            <p:ph idx="1"/>
          </p:nvPr>
        </p:nvSpPr>
        <p:spPr/>
        <p:txBody>
          <a:bodyPr/>
          <a:lstStyle/>
          <a:p>
            <a:pPr marL="0" indent="0">
              <a:spcBef>
                <a:spcPts val="0"/>
              </a:spcBef>
              <a:buNone/>
            </a:pPr>
            <a:r>
              <a:rPr lang="en-US" dirty="0">
                <a:solidFill>
                  <a:srgbClr val="000000"/>
                </a:solidFill>
                <a:latin typeface="Times New Roman" panose="02020603050405020304" pitchFamily="18" charset="0"/>
                <a:cs typeface="Times New Roman" panose="02020603050405020304" pitchFamily="18" charset="0"/>
              </a:rPr>
              <a:t>SELECT (</a:t>
            </a:r>
            <a:r>
              <a:rPr lang="en-US" dirty="0" err="1">
                <a:solidFill>
                  <a:srgbClr val="000000"/>
                </a:solidFill>
                <a:latin typeface="Times New Roman" panose="02020603050405020304" pitchFamily="18" charset="0"/>
                <a:cs typeface="Times New Roman" panose="02020603050405020304" pitchFamily="18" charset="0"/>
              </a:rPr>
              <a:t>firstname</a:t>
            </a:r>
            <a:r>
              <a:rPr lang="en-US" dirty="0">
                <a:solidFill>
                  <a:srgbClr val="000000"/>
                </a:solidFill>
                <a:latin typeface="Times New Roman" panose="02020603050405020304" pitchFamily="18" charset="0"/>
                <a:cs typeface="Times New Roman" panose="02020603050405020304" pitchFamily="18" charset="0"/>
              </a:rPr>
              <a:t> || ' '|| </a:t>
            </a:r>
            <a:r>
              <a:rPr lang="en-US" dirty="0" err="1">
                <a:solidFill>
                  <a:srgbClr val="000000"/>
                </a:solidFill>
                <a:latin typeface="Times New Roman" panose="02020603050405020304" pitchFamily="18" charset="0"/>
                <a:cs typeface="Times New Roman" panose="02020603050405020304" pitchFamily="18" charset="0"/>
              </a:rPr>
              <a:t>lastname</a:t>
            </a:r>
            <a:r>
              <a:rPr lang="en-US" dirty="0">
                <a:solidFill>
                  <a:srgbClr val="000000"/>
                </a:solidFill>
                <a:latin typeface="Times New Roman" panose="02020603050405020304" pitchFamily="18" charset="0"/>
                <a:cs typeface="Times New Roman" panose="02020603050405020304" pitchFamily="18" charset="0"/>
              </a:rPr>
              <a:t>) AS </a:t>
            </a:r>
            <a:r>
              <a:rPr lang="en-US" dirty="0" err="1">
                <a:solidFill>
                  <a:srgbClr val="000000"/>
                </a:solidFill>
                <a:latin typeface="Times New Roman" panose="02020603050405020304" pitchFamily="18" charset="0"/>
                <a:cs typeface="Times New Roman" panose="02020603050405020304" pitchFamily="18" charset="0"/>
              </a:rPr>
              <a:t>fullname</a:t>
            </a:r>
            <a:r>
              <a:rPr lang="en-US" dirty="0">
                <a:solidFill>
                  <a:srgbClr val="000000"/>
                </a:solidFill>
                <a:latin typeface="Times New Roman" panose="02020603050405020304" pitchFamily="18" charset="0"/>
                <a:cs typeface="Times New Roman" panose="02020603050405020304" pitchFamily="18" charset="0"/>
              </a:rPr>
              <a:t>, </a:t>
            </a:r>
            <a:r>
              <a:rPr lang="en-US" dirty="0" err="1">
                <a:solidFill>
                  <a:srgbClr val="000000"/>
                </a:solidFill>
                <a:latin typeface="Times New Roman" panose="02020603050405020304" pitchFamily="18" charset="0"/>
                <a:cs typeface="Times New Roman" panose="02020603050405020304" pitchFamily="18" charset="0"/>
              </a:rPr>
              <a:t>numTeamsCoached</a:t>
            </a:r>
            <a:endParaRPr lang="en-US" dirty="0">
              <a:latin typeface="Times New Roman" panose="02020603050405020304" pitchFamily="18" charset="0"/>
              <a:cs typeface="Times New Roman" panose="02020603050405020304" pitchFamily="18" charset="0"/>
            </a:endParaRPr>
          </a:p>
          <a:p>
            <a:pPr marL="0" indent="0">
              <a:spcBef>
                <a:spcPts val="0"/>
              </a:spcBef>
              <a:buNone/>
            </a:pPr>
            <a:r>
              <a:rPr lang="en-US" dirty="0">
                <a:solidFill>
                  <a:srgbClr val="000000"/>
                </a:solidFill>
                <a:latin typeface="Times New Roman" panose="02020603050405020304" pitchFamily="18" charset="0"/>
                <a:cs typeface="Times New Roman" panose="02020603050405020304" pitchFamily="18" charset="0"/>
              </a:rPr>
              <a:t>FROM </a:t>
            </a:r>
            <a:endParaRPr lang="en-US" dirty="0">
              <a:latin typeface="Times New Roman" panose="02020603050405020304" pitchFamily="18" charset="0"/>
              <a:cs typeface="Times New Roman" panose="02020603050405020304" pitchFamily="18" charset="0"/>
            </a:endParaRPr>
          </a:p>
          <a:p>
            <a:pPr marL="0" indent="0">
              <a:spcBef>
                <a:spcPts val="0"/>
              </a:spcBef>
              <a:buNone/>
            </a:pPr>
            <a:r>
              <a:rPr lang="en-US" dirty="0">
                <a:solidFill>
                  <a:srgbClr val="000000"/>
                </a:solidFill>
                <a:latin typeface="Times New Roman" panose="02020603050405020304" pitchFamily="18" charset="0"/>
                <a:cs typeface="Times New Roman" panose="02020603050405020304" pitchFamily="18" charset="0"/>
              </a:rPr>
              <a:t>   (SELECT COACHID, COUNT(TMID) AS </a:t>
            </a:r>
            <a:r>
              <a:rPr lang="en-US" dirty="0" err="1">
                <a:solidFill>
                  <a:srgbClr val="000000"/>
                </a:solidFill>
                <a:latin typeface="Times New Roman" panose="02020603050405020304" pitchFamily="18" charset="0"/>
                <a:cs typeface="Times New Roman" panose="02020603050405020304" pitchFamily="18" charset="0"/>
              </a:rPr>
              <a:t>numTeamsCoached</a:t>
            </a:r>
            <a:endParaRPr lang="en-US" dirty="0">
              <a:latin typeface="Times New Roman" panose="02020603050405020304" pitchFamily="18" charset="0"/>
              <a:cs typeface="Times New Roman" panose="02020603050405020304" pitchFamily="18" charset="0"/>
            </a:endParaRPr>
          </a:p>
          <a:p>
            <a:pPr marL="0" indent="0">
              <a:spcBef>
                <a:spcPts val="0"/>
              </a:spcBef>
              <a:buNone/>
            </a:pPr>
            <a:r>
              <a:rPr lang="en-US" dirty="0">
                <a:solidFill>
                  <a:srgbClr val="000000"/>
                </a:solidFill>
                <a:latin typeface="Times New Roman" panose="02020603050405020304" pitchFamily="18" charset="0"/>
                <a:cs typeface="Times New Roman" panose="02020603050405020304" pitchFamily="18" charset="0"/>
              </a:rPr>
              <a:t>    FROM BASKETBALL_COACHES</a:t>
            </a:r>
            <a:endParaRPr lang="en-US" dirty="0">
              <a:latin typeface="Times New Roman" panose="02020603050405020304" pitchFamily="18" charset="0"/>
              <a:cs typeface="Times New Roman" panose="02020603050405020304" pitchFamily="18" charset="0"/>
            </a:endParaRPr>
          </a:p>
          <a:p>
            <a:pPr marL="0" indent="0">
              <a:spcBef>
                <a:spcPts val="0"/>
              </a:spcBef>
              <a:buNone/>
            </a:pPr>
            <a:r>
              <a:rPr lang="en-US" dirty="0">
                <a:solidFill>
                  <a:srgbClr val="000000"/>
                </a:solidFill>
                <a:latin typeface="Times New Roman" panose="02020603050405020304" pitchFamily="18" charset="0"/>
                <a:cs typeface="Times New Roman" panose="02020603050405020304" pitchFamily="18" charset="0"/>
              </a:rPr>
              <a:t>   GROUP BY COACHID</a:t>
            </a:r>
            <a:endParaRPr lang="en-US" dirty="0">
              <a:latin typeface="Times New Roman" panose="02020603050405020304" pitchFamily="18" charset="0"/>
              <a:cs typeface="Times New Roman" panose="02020603050405020304" pitchFamily="18" charset="0"/>
            </a:endParaRPr>
          </a:p>
          <a:p>
            <a:pPr marL="0" indent="0">
              <a:spcBef>
                <a:spcPts val="0"/>
              </a:spcBef>
              <a:buNone/>
            </a:pPr>
            <a:r>
              <a:rPr lang="en-US" dirty="0">
                <a:solidFill>
                  <a:srgbClr val="000000"/>
                </a:solidFill>
                <a:latin typeface="Times New Roman" panose="02020603050405020304" pitchFamily="18" charset="0"/>
                <a:cs typeface="Times New Roman" panose="02020603050405020304" pitchFamily="18" charset="0"/>
              </a:rPr>
              <a:t>    HAVING COUNT(TMID)&gt;15) X</a:t>
            </a:r>
            <a:endParaRPr lang="en-US" dirty="0">
              <a:latin typeface="Times New Roman" panose="02020603050405020304" pitchFamily="18" charset="0"/>
              <a:cs typeface="Times New Roman" panose="02020603050405020304" pitchFamily="18" charset="0"/>
            </a:endParaRPr>
          </a:p>
          <a:p>
            <a:pPr marL="0" indent="0">
              <a:spcBef>
                <a:spcPts val="0"/>
              </a:spcBef>
              <a:buNone/>
            </a:pPr>
            <a:r>
              <a:rPr lang="en-US" dirty="0">
                <a:solidFill>
                  <a:srgbClr val="000000"/>
                </a:solidFill>
                <a:latin typeface="Times New Roman" panose="02020603050405020304" pitchFamily="18" charset="0"/>
                <a:cs typeface="Times New Roman" panose="02020603050405020304" pitchFamily="18" charset="0"/>
              </a:rPr>
              <a:t>    JOIN BASKETBALL_MASTER M ON X.COACHID=M.BIOID</a:t>
            </a:r>
            <a:endParaRPr lang="en-US" dirty="0">
              <a:latin typeface="Times New Roman" panose="02020603050405020304" pitchFamily="18" charset="0"/>
              <a:cs typeface="Times New Roman" panose="02020603050405020304" pitchFamily="18" charset="0"/>
            </a:endParaRPr>
          </a:p>
          <a:p>
            <a:pPr marL="0" indent="0">
              <a:spcBef>
                <a:spcPts val="0"/>
              </a:spcBef>
              <a:buNone/>
            </a:pPr>
            <a:r>
              <a:rPr lang="en-US" dirty="0">
                <a:solidFill>
                  <a:srgbClr val="000000"/>
                </a:solidFill>
                <a:latin typeface="Times New Roman" panose="02020603050405020304" pitchFamily="18" charset="0"/>
                <a:cs typeface="Times New Roman" panose="02020603050405020304" pitchFamily="18" charset="0"/>
              </a:rPr>
              <a:t>ORDER BY </a:t>
            </a:r>
            <a:r>
              <a:rPr lang="en-US" dirty="0" err="1">
                <a:solidFill>
                  <a:srgbClr val="000000"/>
                </a:solidFill>
                <a:latin typeface="Times New Roman" panose="02020603050405020304" pitchFamily="18" charset="0"/>
                <a:cs typeface="Times New Roman" panose="02020603050405020304" pitchFamily="18" charset="0"/>
              </a:rPr>
              <a:t>numTeamsCoached</a:t>
            </a:r>
            <a:r>
              <a:rPr lang="en-US" dirty="0">
                <a:solidFill>
                  <a:srgbClr val="000000"/>
                </a:solidFill>
                <a:latin typeface="Times New Roman" panose="02020603050405020304" pitchFamily="18" charset="0"/>
                <a:cs typeface="Times New Roman" panose="02020603050405020304" pitchFamily="18" charset="0"/>
              </a:rPr>
              <a:t> DESC;</a:t>
            </a:r>
            <a:endParaRPr lang="en-US" dirty="0">
              <a:latin typeface="Times New Roman" panose="02020603050405020304" pitchFamily="18" charset="0"/>
              <a:cs typeface="Times New Roman" panose="02020603050405020304" pitchFamily="18" charset="0"/>
            </a:endParaRPr>
          </a:p>
          <a:p>
            <a:endParaRPr lang="en-US" dirty="0"/>
          </a:p>
        </p:txBody>
      </p:sp>
    </p:spTree>
    <p:extLst>
      <p:ext uri="{BB962C8B-B14F-4D97-AF65-F5344CB8AC3E}">
        <p14:creationId xmlns:p14="http://schemas.microsoft.com/office/powerpoint/2010/main" val="386179098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CA"/>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1788346" cy="6426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208628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Q11: </a:t>
            </a:r>
            <a:r>
              <a:rPr lang="en-US" dirty="0"/>
              <a:t>conclusions</a:t>
            </a:r>
            <a:br>
              <a:rPr lang="en-US" dirty="0"/>
            </a:br>
            <a:endParaRPr lang="en-US" dirty="0"/>
          </a:p>
        </p:txBody>
      </p:sp>
      <p:sp>
        <p:nvSpPr>
          <p:cNvPr id="3" name="Content Placeholder 2"/>
          <p:cNvSpPr>
            <a:spLocks noGrp="1"/>
          </p:cNvSpPr>
          <p:nvPr>
            <p:ph idx="1"/>
          </p:nvPr>
        </p:nvSpPr>
        <p:spPr>
          <a:xfrm>
            <a:off x="685800" y="1569308"/>
            <a:ext cx="10396883" cy="3805277"/>
          </a:xfrm>
        </p:spPr>
        <p:txBody>
          <a:bodyPr/>
          <a:lstStyle/>
          <a:p>
            <a:pPr>
              <a:spcBef>
                <a:spcPts val="0"/>
              </a:spcBef>
            </a:pPr>
            <a:r>
              <a:rPr lang="en-US" dirty="0" smtClean="0">
                <a:solidFill>
                  <a:srgbClr val="000000"/>
                </a:solidFill>
                <a:latin typeface="Times New Roman" panose="02020603050405020304" pitchFamily="18" charset="0"/>
                <a:cs typeface="Times New Roman" panose="02020603050405020304" pitchFamily="18" charset="0"/>
              </a:rPr>
              <a:t>Many coaches have coached over 15 teams</a:t>
            </a:r>
          </a:p>
          <a:p>
            <a:pPr>
              <a:spcBef>
                <a:spcPts val="0"/>
              </a:spcBef>
            </a:pPr>
            <a:r>
              <a:rPr lang="en-US" dirty="0" smtClean="0">
                <a:solidFill>
                  <a:srgbClr val="000000"/>
                </a:solidFill>
                <a:latin typeface="Times New Roman" panose="02020603050405020304" pitchFamily="18" charset="0"/>
                <a:cs typeface="Times New Roman" panose="02020603050405020304" pitchFamily="18" charset="0"/>
              </a:rPr>
              <a:t>The top three are: Leonard </a:t>
            </a:r>
            <a:r>
              <a:rPr lang="en-US" dirty="0" err="1" smtClean="0">
                <a:solidFill>
                  <a:srgbClr val="000000"/>
                </a:solidFill>
                <a:latin typeface="Times New Roman" panose="02020603050405020304" pitchFamily="18" charset="0"/>
                <a:cs typeface="Times New Roman" panose="02020603050405020304" pitchFamily="18" charset="0"/>
              </a:rPr>
              <a:t>Wilkens</a:t>
            </a:r>
            <a:r>
              <a:rPr lang="en-US" dirty="0" smtClean="0">
                <a:solidFill>
                  <a:srgbClr val="000000"/>
                </a:solidFill>
                <a:latin typeface="Times New Roman" panose="02020603050405020304" pitchFamily="18" charset="0"/>
                <a:cs typeface="Times New Roman" panose="02020603050405020304" pitchFamily="18" charset="0"/>
              </a:rPr>
              <a:t>, Lawrence Brown, and Donald Nelson with 32, 31, and 31 teams coached respectively</a:t>
            </a:r>
            <a:endParaRPr lang="en-US" dirty="0"/>
          </a:p>
        </p:txBody>
      </p:sp>
    </p:spTree>
    <p:extLst>
      <p:ext uri="{BB962C8B-B14F-4D97-AF65-F5344CB8AC3E}">
        <p14:creationId xmlns:p14="http://schemas.microsoft.com/office/powerpoint/2010/main" val="331982336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Schema </a:t>
            </a:r>
            <a:endParaRPr lang="en-US" dirty="0"/>
          </a:p>
        </p:txBody>
      </p:sp>
      <p:sp>
        <p:nvSpPr>
          <p:cNvPr id="3" name="Content Placeholder 2"/>
          <p:cNvSpPr>
            <a:spLocks noGrp="1"/>
          </p:cNvSpPr>
          <p:nvPr>
            <p:ph sz="quarter" idx="13"/>
          </p:nvPr>
        </p:nvSpPr>
        <p:spPr/>
        <p:txBody>
          <a:bodyPr numCol="5">
            <a:normAutofit fontScale="47500" lnSpcReduction="20000"/>
          </a:bodyPr>
          <a:lstStyle/>
          <a:p>
            <a:pPr marL="0" indent="0">
              <a:buNone/>
            </a:pPr>
            <a:r>
              <a:rPr lang="en-US" dirty="0">
                <a:latin typeface="Times New Roman" panose="02020603050405020304" pitchFamily="18" charset="0"/>
                <a:cs typeface="Times New Roman" panose="02020603050405020304" pitchFamily="18" charset="0"/>
              </a:rPr>
              <a:t>master{ </a:t>
            </a:r>
            <a:r>
              <a:rPr lang="en-US" dirty="0" err="1">
                <a:latin typeface="Times New Roman" panose="02020603050405020304" pitchFamily="18" charset="0"/>
                <a:cs typeface="Times New Roman" panose="02020603050405020304" pitchFamily="18" charset="0"/>
              </a:rPr>
              <a:t>bioID</a:t>
            </a:r>
            <a:r>
              <a:rPr lang="en-US" dirty="0">
                <a:latin typeface="Times New Roman" panose="02020603050405020304" pitchFamily="18" charset="0"/>
                <a:cs typeface="Times New Roman" panose="02020603050405020304" pitchFamily="18" charset="0"/>
              </a:rPr>
              <a:t> VARCHAR(30), </a:t>
            </a:r>
            <a:r>
              <a:rPr lang="en-US" dirty="0" err="1">
                <a:latin typeface="Times New Roman" panose="02020603050405020304" pitchFamily="18" charset="0"/>
                <a:cs typeface="Times New Roman" panose="02020603050405020304" pitchFamily="18" charset="0"/>
              </a:rPr>
              <a:t>useFirst</a:t>
            </a:r>
            <a:r>
              <a:rPr lang="en-US" dirty="0">
                <a:latin typeface="Times New Roman" panose="02020603050405020304" pitchFamily="18" charset="0"/>
                <a:cs typeface="Times New Roman" panose="02020603050405020304" pitchFamily="18" charset="0"/>
              </a:rPr>
              <a:t> VARCHAR(30), </a:t>
            </a:r>
            <a:r>
              <a:rPr lang="en-US" dirty="0" err="1">
                <a:latin typeface="Times New Roman" panose="02020603050405020304" pitchFamily="18" charset="0"/>
                <a:cs typeface="Times New Roman" panose="02020603050405020304" pitchFamily="18" charset="0"/>
              </a:rPr>
              <a:t>firstName</a:t>
            </a:r>
            <a:r>
              <a:rPr lang="en-US" dirty="0">
                <a:latin typeface="Times New Roman" panose="02020603050405020304" pitchFamily="18" charset="0"/>
                <a:cs typeface="Times New Roman" panose="02020603050405020304" pitchFamily="18" charset="0"/>
              </a:rPr>
              <a:t> VARCHAR(30), </a:t>
            </a:r>
            <a:r>
              <a:rPr lang="en-US" dirty="0" err="1">
                <a:latin typeface="Times New Roman" panose="02020603050405020304" pitchFamily="18" charset="0"/>
                <a:cs typeface="Times New Roman" panose="02020603050405020304" pitchFamily="18" charset="0"/>
              </a:rPr>
              <a:t>lastName</a:t>
            </a:r>
            <a:r>
              <a:rPr lang="en-US" dirty="0">
                <a:latin typeface="Times New Roman" panose="02020603050405020304" pitchFamily="18" charset="0"/>
                <a:cs typeface="Times New Roman" panose="02020603050405020304" pitchFamily="18" charset="0"/>
              </a:rPr>
              <a:t> VARCHAR(30), </a:t>
            </a:r>
            <a:r>
              <a:rPr lang="en-US" dirty="0" err="1">
                <a:latin typeface="Times New Roman" panose="02020603050405020304" pitchFamily="18" charset="0"/>
                <a:cs typeface="Times New Roman" panose="02020603050405020304" pitchFamily="18" charset="0"/>
              </a:rPr>
              <a:t>nameGiven</a:t>
            </a:r>
            <a:r>
              <a:rPr lang="en-US" dirty="0">
                <a:latin typeface="Times New Roman" panose="02020603050405020304" pitchFamily="18" charset="0"/>
                <a:cs typeface="Times New Roman" panose="02020603050405020304" pitchFamily="18" charset="0"/>
              </a:rPr>
              <a:t> VARCHAR(60), </a:t>
            </a:r>
            <a:r>
              <a:rPr lang="en-US" dirty="0" err="1">
                <a:latin typeface="Times New Roman" panose="02020603050405020304" pitchFamily="18" charset="0"/>
                <a:cs typeface="Times New Roman" panose="02020603050405020304" pitchFamily="18" charset="0"/>
              </a:rPr>
              <a:t>fullGivenName</a:t>
            </a:r>
            <a:r>
              <a:rPr lang="en-US" dirty="0">
                <a:latin typeface="Times New Roman" panose="02020603050405020304" pitchFamily="18" charset="0"/>
                <a:cs typeface="Times New Roman" panose="02020603050405020304" pitchFamily="18" charset="0"/>
              </a:rPr>
              <a:t> VARCHAR(30), </a:t>
            </a:r>
            <a:r>
              <a:rPr lang="en-US" dirty="0" err="1">
                <a:latin typeface="Times New Roman" panose="02020603050405020304" pitchFamily="18" charset="0"/>
                <a:cs typeface="Times New Roman" panose="02020603050405020304" pitchFamily="18" charset="0"/>
              </a:rPr>
              <a:t>nameSuffix</a:t>
            </a:r>
            <a:r>
              <a:rPr lang="en-US" dirty="0">
                <a:latin typeface="Times New Roman" panose="02020603050405020304" pitchFamily="18" charset="0"/>
                <a:cs typeface="Times New Roman" panose="02020603050405020304" pitchFamily="18" charset="0"/>
              </a:rPr>
              <a:t> VARCHAR(30), </a:t>
            </a:r>
            <a:r>
              <a:rPr lang="en-US" dirty="0" err="1">
                <a:latin typeface="Times New Roman" panose="02020603050405020304" pitchFamily="18" charset="0"/>
                <a:cs typeface="Times New Roman" panose="02020603050405020304" pitchFamily="18" charset="0"/>
              </a:rPr>
              <a:t>nameNick</a:t>
            </a:r>
            <a:r>
              <a:rPr lang="en-US" dirty="0">
                <a:latin typeface="Times New Roman" panose="02020603050405020304" pitchFamily="18" charset="0"/>
                <a:cs typeface="Times New Roman" panose="02020603050405020304" pitchFamily="18" charset="0"/>
              </a:rPr>
              <a:t> VARCHAR(30</a:t>
            </a:r>
            <a:r>
              <a:rPr lang="en-US" dirty="0" smtClean="0">
                <a:latin typeface="Times New Roman" panose="02020603050405020304" pitchFamily="18" charset="0"/>
                <a:cs typeface="Times New Roman" panose="02020603050405020304" pitchFamily="18" charset="0"/>
              </a:rPr>
              <a:t>),</a:t>
            </a:r>
          </a:p>
          <a:p>
            <a:pPr marL="0" indent="0">
              <a:buNone/>
            </a:pPr>
            <a:r>
              <a:rPr lang="en-US" dirty="0" smtClean="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pos</a:t>
            </a:r>
            <a:r>
              <a:rPr lang="en-US" dirty="0">
                <a:latin typeface="Times New Roman" panose="02020603050405020304" pitchFamily="18" charset="0"/>
                <a:cs typeface="Times New Roman" panose="02020603050405020304" pitchFamily="18" charset="0"/>
              </a:rPr>
              <a:t> VARCHAR(30), </a:t>
            </a:r>
            <a:endParaRPr lang="en-US" dirty="0" smtClean="0">
              <a:latin typeface="Times New Roman" panose="02020603050405020304" pitchFamily="18" charset="0"/>
              <a:cs typeface="Times New Roman" panose="02020603050405020304" pitchFamily="18" charset="0"/>
            </a:endParaRPr>
          </a:p>
          <a:p>
            <a:pPr marL="0" indent="0">
              <a:buNone/>
            </a:pPr>
            <a:r>
              <a:rPr lang="en-US" dirty="0" err="1" smtClean="0">
                <a:latin typeface="Times New Roman" panose="02020603050405020304" pitchFamily="18" charset="0"/>
                <a:cs typeface="Times New Roman" panose="02020603050405020304" pitchFamily="18" charset="0"/>
              </a:rPr>
              <a:t>firstseason</a:t>
            </a:r>
            <a:r>
              <a:rPr lang="en-US" dirty="0" smtClean="0">
                <a:latin typeface="Times New Roman" panose="02020603050405020304" pitchFamily="18" charset="0"/>
                <a:cs typeface="Times New Roman" panose="02020603050405020304" pitchFamily="18" charset="0"/>
              </a:rPr>
              <a:t> INT,</a:t>
            </a:r>
          </a:p>
          <a:p>
            <a:pPr marL="0" indent="0">
              <a:buNone/>
            </a:pPr>
            <a:r>
              <a:rPr lang="en-US" dirty="0" smtClean="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lastseason</a:t>
            </a:r>
            <a:r>
              <a:rPr lang="en-US" dirty="0">
                <a:latin typeface="Times New Roman" panose="02020603050405020304" pitchFamily="18" charset="0"/>
                <a:cs typeface="Times New Roman" panose="02020603050405020304" pitchFamily="18" charset="0"/>
              </a:rPr>
              <a:t> INT</a:t>
            </a:r>
            <a:r>
              <a:rPr lang="en-US" dirty="0" smtClean="0">
                <a:latin typeface="Times New Roman" panose="02020603050405020304" pitchFamily="18" charset="0"/>
                <a:cs typeface="Times New Roman" panose="02020603050405020304" pitchFamily="18" charset="0"/>
              </a:rPr>
              <a:t>,</a:t>
            </a:r>
          </a:p>
          <a:p>
            <a:pPr marL="0" indent="0">
              <a:buNone/>
            </a:pPr>
            <a:r>
              <a:rPr lang="en-US" dirty="0" smtClean="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height FLOAT, </a:t>
            </a:r>
            <a:endParaRPr lang="en-US" dirty="0" smtClean="0">
              <a:latin typeface="Times New Roman" panose="02020603050405020304" pitchFamily="18" charset="0"/>
              <a:cs typeface="Times New Roman" panose="02020603050405020304" pitchFamily="18" charset="0"/>
            </a:endParaRPr>
          </a:p>
          <a:p>
            <a:pPr marL="0" indent="0">
              <a:buNone/>
            </a:pPr>
            <a:r>
              <a:rPr lang="en-US" dirty="0" smtClean="0">
                <a:latin typeface="Times New Roman" panose="02020603050405020304" pitchFamily="18" charset="0"/>
                <a:cs typeface="Times New Roman" panose="02020603050405020304" pitchFamily="18" charset="0"/>
              </a:rPr>
              <a:t>weight </a:t>
            </a:r>
            <a:r>
              <a:rPr lang="en-US" dirty="0">
                <a:latin typeface="Times New Roman" panose="02020603050405020304" pitchFamily="18" charset="0"/>
                <a:cs typeface="Times New Roman" panose="02020603050405020304" pitchFamily="18" charset="0"/>
              </a:rPr>
              <a:t>INT, college VARCHAR(30), </a:t>
            </a:r>
            <a:endParaRPr lang="en-US" dirty="0" smtClean="0">
              <a:latin typeface="Times New Roman" panose="02020603050405020304" pitchFamily="18" charset="0"/>
              <a:cs typeface="Times New Roman" panose="02020603050405020304" pitchFamily="18" charset="0"/>
            </a:endParaRPr>
          </a:p>
          <a:p>
            <a:pPr marL="0" indent="0">
              <a:buNone/>
            </a:pPr>
            <a:r>
              <a:rPr lang="en-US" dirty="0" err="1" smtClean="0">
                <a:latin typeface="Times New Roman" panose="02020603050405020304" pitchFamily="18" charset="0"/>
                <a:cs typeface="Times New Roman" panose="02020603050405020304" pitchFamily="18" charset="0"/>
              </a:rPr>
              <a:t>collegeOther</a:t>
            </a:r>
            <a:r>
              <a:rPr lang="en-US" dirty="0" smtClean="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VARCHAR(60), </a:t>
            </a:r>
            <a:r>
              <a:rPr lang="en-US" dirty="0" err="1">
                <a:latin typeface="Times New Roman" panose="02020603050405020304" pitchFamily="18" charset="0"/>
                <a:cs typeface="Times New Roman" panose="02020603050405020304" pitchFamily="18" charset="0"/>
              </a:rPr>
              <a:t>birthDate</a:t>
            </a:r>
            <a:r>
              <a:rPr lang="en-US" dirty="0">
                <a:latin typeface="Times New Roman" panose="02020603050405020304" pitchFamily="18" charset="0"/>
                <a:cs typeface="Times New Roman" panose="02020603050405020304" pitchFamily="18" charset="0"/>
              </a:rPr>
              <a:t> VARCHAR(30), </a:t>
            </a:r>
            <a:r>
              <a:rPr lang="en-US" dirty="0" err="1">
                <a:latin typeface="Times New Roman" panose="02020603050405020304" pitchFamily="18" charset="0"/>
                <a:cs typeface="Times New Roman" panose="02020603050405020304" pitchFamily="18" charset="0"/>
              </a:rPr>
              <a:t>birthCity</a:t>
            </a:r>
            <a:r>
              <a:rPr lang="en-US" dirty="0">
                <a:latin typeface="Times New Roman" panose="02020603050405020304" pitchFamily="18" charset="0"/>
                <a:cs typeface="Times New Roman" panose="02020603050405020304" pitchFamily="18" charset="0"/>
              </a:rPr>
              <a:t> VARCHAR(30), </a:t>
            </a:r>
            <a:r>
              <a:rPr lang="en-US" dirty="0" err="1">
                <a:latin typeface="Times New Roman" panose="02020603050405020304" pitchFamily="18" charset="0"/>
                <a:cs typeface="Times New Roman" panose="02020603050405020304" pitchFamily="18" charset="0"/>
              </a:rPr>
              <a:t>birthState</a:t>
            </a:r>
            <a:r>
              <a:rPr lang="en-US" dirty="0">
                <a:latin typeface="Times New Roman" panose="02020603050405020304" pitchFamily="18" charset="0"/>
                <a:cs typeface="Times New Roman" panose="02020603050405020304" pitchFamily="18" charset="0"/>
              </a:rPr>
              <a:t> VARCHAR(30), </a:t>
            </a:r>
            <a:r>
              <a:rPr lang="en-US" dirty="0" err="1">
                <a:latin typeface="Times New Roman" panose="02020603050405020304" pitchFamily="18" charset="0"/>
                <a:cs typeface="Times New Roman" panose="02020603050405020304" pitchFamily="18" charset="0"/>
              </a:rPr>
              <a:t>birthCountry</a:t>
            </a:r>
            <a:r>
              <a:rPr lang="en-US" dirty="0">
                <a:latin typeface="Times New Roman" panose="02020603050405020304" pitchFamily="18" charset="0"/>
                <a:cs typeface="Times New Roman" panose="02020603050405020304" pitchFamily="18" charset="0"/>
              </a:rPr>
              <a:t> VARCHAR(30), </a:t>
            </a:r>
            <a:r>
              <a:rPr lang="en-US" dirty="0" err="1">
                <a:latin typeface="Times New Roman" panose="02020603050405020304" pitchFamily="18" charset="0"/>
                <a:cs typeface="Times New Roman" panose="02020603050405020304" pitchFamily="18" charset="0"/>
              </a:rPr>
              <a:t>highSchool</a:t>
            </a:r>
            <a:r>
              <a:rPr lang="en-US" dirty="0">
                <a:latin typeface="Times New Roman" panose="02020603050405020304" pitchFamily="18" charset="0"/>
                <a:cs typeface="Times New Roman" panose="02020603050405020304" pitchFamily="18" charset="0"/>
              </a:rPr>
              <a:t> VARCHAR(70), </a:t>
            </a:r>
            <a:r>
              <a:rPr lang="en-US" dirty="0" err="1">
                <a:latin typeface="Times New Roman" panose="02020603050405020304" pitchFamily="18" charset="0"/>
                <a:cs typeface="Times New Roman" panose="02020603050405020304" pitchFamily="18" charset="0"/>
              </a:rPr>
              <a:t>hsCity</a:t>
            </a:r>
            <a:r>
              <a:rPr lang="en-US" dirty="0">
                <a:latin typeface="Times New Roman" panose="02020603050405020304" pitchFamily="18" charset="0"/>
                <a:cs typeface="Times New Roman" panose="02020603050405020304" pitchFamily="18" charset="0"/>
              </a:rPr>
              <a:t> VARCHAR(60), </a:t>
            </a:r>
            <a:r>
              <a:rPr lang="en-US" dirty="0" err="1">
                <a:latin typeface="Times New Roman" panose="02020603050405020304" pitchFamily="18" charset="0"/>
                <a:cs typeface="Times New Roman" panose="02020603050405020304" pitchFamily="18" charset="0"/>
              </a:rPr>
              <a:t>hsState</a:t>
            </a:r>
            <a:r>
              <a:rPr lang="en-US" dirty="0">
                <a:latin typeface="Times New Roman" panose="02020603050405020304" pitchFamily="18" charset="0"/>
                <a:cs typeface="Times New Roman" panose="02020603050405020304" pitchFamily="18" charset="0"/>
              </a:rPr>
              <a:t> VARCHAR(30</a:t>
            </a:r>
            <a:r>
              <a:rPr lang="en-US" dirty="0" smtClean="0">
                <a:latin typeface="Times New Roman" panose="02020603050405020304" pitchFamily="18" charset="0"/>
                <a:cs typeface="Times New Roman" panose="02020603050405020304" pitchFamily="18" charset="0"/>
              </a:rPr>
              <a:t>),</a:t>
            </a:r>
          </a:p>
          <a:p>
            <a:pPr marL="0" indent="0">
              <a:buNone/>
            </a:pPr>
            <a:r>
              <a:rPr lang="en-US" dirty="0" smtClean="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hsCountry</a:t>
            </a:r>
            <a:r>
              <a:rPr lang="en-US" dirty="0">
                <a:latin typeface="Times New Roman" panose="02020603050405020304" pitchFamily="18" charset="0"/>
                <a:cs typeface="Times New Roman" panose="02020603050405020304" pitchFamily="18" charset="0"/>
              </a:rPr>
              <a:t> VARCHAR(30), </a:t>
            </a:r>
            <a:r>
              <a:rPr lang="en-US" dirty="0" err="1">
                <a:latin typeface="Times New Roman" panose="02020603050405020304" pitchFamily="18" charset="0"/>
                <a:cs typeface="Times New Roman" panose="02020603050405020304" pitchFamily="18" charset="0"/>
              </a:rPr>
              <a:t>deathDate</a:t>
            </a:r>
            <a:r>
              <a:rPr lang="en-US" dirty="0">
                <a:latin typeface="Times New Roman" panose="02020603050405020304" pitchFamily="18" charset="0"/>
                <a:cs typeface="Times New Roman" panose="02020603050405020304" pitchFamily="18" charset="0"/>
              </a:rPr>
              <a:t> VARCHAR(30</a:t>
            </a:r>
            <a:r>
              <a:rPr lang="en-US" dirty="0" smtClean="0">
                <a:latin typeface="Times New Roman" panose="02020603050405020304" pitchFamily="18" charset="0"/>
                <a:cs typeface="Times New Roman" panose="02020603050405020304" pitchFamily="18" charset="0"/>
              </a:rPr>
              <a:t>),</a:t>
            </a:r>
          </a:p>
          <a:p>
            <a:pPr marL="0" indent="0">
              <a:buNone/>
            </a:pPr>
            <a:r>
              <a:rPr lang="en-US" dirty="0" smtClean="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race VARCHAR(30), </a:t>
            </a:r>
            <a:endParaRPr lang="en-US" dirty="0" smtClean="0">
              <a:latin typeface="Times New Roman" panose="02020603050405020304" pitchFamily="18" charset="0"/>
              <a:cs typeface="Times New Roman" panose="02020603050405020304" pitchFamily="18" charset="0"/>
            </a:endParaRPr>
          </a:p>
          <a:p>
            <a:pPr marL="0" indent="0">
              <a:buNone/>
            </a:pPr>
            <a:r>
              <a:rPr lang="en-US" dirty="0" smtClean="0">
                <a:latin typeface="Times New Roman" panose="02020603050405020304" pitchFamily="18" charset="0"/>
                <a:cs typeface="Times New Roman" panose="02020603050405020304" pitchFamily="18" charset="0"/>
              </a:rPr>
              <a:t>}; </a:t>
            </a:r>
          </a:p>
          <a:p>
            <a:pPr marL="0" indent="0">
              <a:buNone/>
            </a:pPr>
            <a:r>
              <a:rPr lang="en-US" dirty="0" err="1">
                <a:latin typeface="Times New Roman" panose="02020603050405020304" pitchFamily="18" charset="0"/>
                <a:cs typeface="Times New Roman" panose="02020603050405020304" pitchFamily="18" charset="0"/>
              </a:rPr>
              <a:t>player_allstar</a:t>
            </a:r>
            <a:r>
              <a:rPr lang="en-US" dirty="0" smtClean="0">
                <a:latin typeface="Times New Roman" panose="02020603050405020304" pitchFamily="18" charset="0"/>
                <a:cs typeface="Times New Roman" panose="02020603050405020304" pitchFamily="18" charset="0"/>
              </a:rPr>
              <a:t>{ </a:t>
            </a:r>
          </a:p>
          <a:p>
            <a:pPr marL="0" indent="0">
              <a:buNone/>
            </a:pPr>
            <a:r>
              <a:rPr lang="en-US" dirty="0" err="1" smtClean="0">
                <a:latin typeface="Times New Roman" panose="02020603050405020304" pitchFamily="18" charset="0"/>
                <a:cs typeface="Times New Roman" panose="02020603050405020304" pitchFamily="18" charset="0"/>
              </a:rPr>
              <a:t>player_id</a:t>
            </a:r>
            <a:r>
              <a:rPr lang="en-US" dirty="0" smtClean="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VARCHAR(30), </a:t>
            </a:r>
            <a:r>
              <a:rPr lang="en-US" dirty="0" err="1">
                <a:latin typeface="Times New Roman" panose="02020603050405020304" pitchFamily="18" charset="0"/>
                <a:cs typeface="Times New Roman" panose="02020603050405020304" pitchFamily="18" charset="0"/>
              </a:rPr>
              <a:t>last_name</a:t>
            </a:r>
            <a:r>
              <a:rPr lang="en-US" dirty="0">
                <a:latin typeface="Times New Roman" panose="02020603050405020304" pitchFamily="18" charset="0"/>
                <a:cs typeface="Times New Roman" panose="02020603050405020304" pitchFamily="18" charset="0"/>
              </a:rPr>
              <a:t> VARCHAR(30), </a:t>
            </a:r>
            <a:r>
              <a:rPr lang="en-US" dirty="0" err="1">
                <a:latin typeface="Times New Roman" panose="02020603050405020304" pitchFamily="18" charset="0"/>
                <a:cs typeface="Times New Roman" panose="02020603050405020304" pitchFamily="18" charset="0"/>
              </a:rPr>
              <a:t>first_name</a:t>
            </a:r>
            <a:r>
              <a:rPr lang="en-US" dirty="0">
                <a:latin typeface="Times New Roman" panose="02020603050405020304" pitchFamily="18" charset="0"/>
                <a:cs typeface="Times New Roman" panose="02020603050405020304" pitchFamily="18" charset="0"/>
              </a:rPr>
              <a:t> VARCHAR(30), </a:t>
            </a:r>
            <a:r>
              <a:rPr lang="en-US" dirty="0" err="1">
                <a:latin typeface="Times New Roman" panose="02020603050405020304" pitchFamily="18" charset="0"/>
                <a:cs typeface="Times New Roman" panose="02020603050405020304" pitchFamily="18" charset="0"/>
              </a:rPr>
              <a:t>season_id</a:t>
            </a:r>
            <a:r>
              <a:rPr lang="en-US" dirty="0">
                <a:latin typeface="Times New Roman" panose="02020603050405020304" pitchFamily="18" charset="0"/>
                <a:cs typeface="Times New Roman" panose="02020603050405020304" pitchFamily="18" charset="0"/>
              </a:rPr>
              <a:t> INT, conference VARCHAR(30), </a:t>
            </a:r>
            <a:r>
              <a:rPr lang="en-US" dirty="0" err="1">
                <a:latin typeface="Times New Roman" panose="02020603050405020304" pitchFamily="18" charset="0"/>
                <a:cs typeface="Times New Roman" panose="02020603050405020304" pitchFamily="18" charset="0"/>
              </a:rPr>
              <a:t>league_id</a:t>
            </a:r>
            <a:r>
              <a:rPr lang="en-US" dirty="0">
                <a:latin typeface="Times New Roman" panose="02020603050405020304" pitchFamily="18" charset="0"/>
                <a:cs typeface="Times New Roman" panose="02020603050405020304" pitchFamily="18" charset="0"/>
              </a:rPr>
              <a:t> VARCHAR(30), </a:t>
            </a:r>
            <a:r>
              <a:rPr lang="en-US" dirty="0" err="1">
                <a:latin typeface="Times New Roman" panose="02020603050405020304" pitchFamily="18" charset="0"/>
                <a:cs typeface="Times New Roman" panose="02020603050405020304" pitchFamily="18" charset="0"/>
              </a:rPr>
              <a:t>games_played</a:t>
            </a:r>
            <a:r>
              <a:rPr lang="en-US" dirty="0">
                <a:latin typeface="Times New Roman" panose="02020603050405020304" pitchFamily="18" charset="0"/>
                <a:cs typeface="Times New Roman" panose="02020603050405020304" pitchFamily="18" charset="0"/>
              </a:rPr>
              <a:t> INT, minutes INT, points INT, </a:t>
            </a:r>
            <a:r>
              <a:rPr lang="en-US" dirty="0" err="1">
                <a:latin typeface="Times New Roman" panose="02020603050405020304" pitchFamily="18" charset="0"/>
                <a:cs typeface="Times New Roman" panose="02020603050405020304" pitchFamily="18" charset="0"/>
              </a:rPr>
              <a:t>o_rebounds</a:t>
            </a:r>
            <a:r>
              <a:rPr lang="en-US" dirty="0">
                <a:latin typeface="Times New Roman" panose="02020603050405020304" pitchFamily="18" charset="0"/>
                <a:cs typeface="Times New Roman" panose="02020603050405020304" pitchFamily="18" charset="0"/>
              </a:rPr>
              <a:t> INT, </a:t>
            </a:r>
            <a:r>
              <a:rPr lang="en-US" dirty="0" err="1">
                <a:latin typeface="Times New Roman" panose="02020603050405020304" pitchFamily="18" charset="0"/>
                <a:cs typeface="Times New Roman" panose="02020603050405020304" pitchFamily="18" charset="0"/>
              </a:rPr>
              <a:t>d_rebounds</a:t>
            </a:r>
            <a:r>
              <a:rPr lang="en-US" dirty="0">
                <a:latin typeface="Times New Roman" panose="02020603050405020304" pitchFamily="18" charset="0"/>
                <a:cs typeface="Times New Roman" panose="02020603050405020304" pitchFamily="18" charset="0"/>
              </a:rPr>
              <a:t> INT, rebounds INT, assists INT, steals INT, blocks INT, turnovers INT, </a:t>
            </a:r>
            <a:r>
              <a:rPr lang="en-US" dirty="0" err="1">
                <a:latin typeface="Times New Roman" panose="02020603050405020304" pitchFamily="18" charset="0"/>
                <a:cs typeface="Times New Roman" panose="02020603050405020304" pitchFamily="18" charset="0"/>
              </a:rPr>
              <a:t>personal_fouls</a:t>
            </a:r>
            <a:r>
              <a:rPr lang="en-US" dirty="0">
                <a:latin typeface="Times New Roman" panose="02020603050405020304" pitchFamily="18" charset="0"/>
                <a:cs typeface="Times New Roman" panose="02020603050405020304" pitchFamily="18" charset="0"/>
              </a:rPr>
              <a:t> INT, </a:t>
            </a:r>
            <a:r>
              <a:rPr lang="en-US" dirty="0" err="1">
                <a:latin typeface="Times New Roman" panose="02020603050405020304" pitchFamily="18" charset="0"/>
                <a:cs typeface="Times New Roman" panose="02020603050405020304" pitchFamily="18" charset="0"/>
              </a:rPr>
              <a:t>fg_attempted</a:t>
            </a:r>
            <a:r>
              <a:rPr lang="en-US" dirty="0">
                <a:latin typeface="Times New Roman" panose="02020603050405020304" pitchFamily="18" charset="0"/>
                <a:cs typeface="Times New Roman" panose="02020603050405020304" pitchFamily="18" charset="0"/>
              </a:rPr>
              <a:t> INT, </a:t>
            </a:r>
            <a:r>
              <a:rPr lang="en-US" dirty="0" err="1">
                <a:latin typeface="Times New Roman" panose="02020603050405020304" pitchFamily="18" charset="0"/>
                <a:cs typeface="Times New Roman" panose="02020603050405020304" pitchFamily="18" charset="0"/>
              </a:rPr>
              <a:t>fg_made</a:t>
            </a:r>
            <a:r>
              <a:rPr lang="en-US" dirty="0">
                <a:latin typeface="Times New Roman" panose="02020603050405020304" pitchFamily="18" charset="0"/>
                <a:cs typeface="Times New Roman" panose="02020603050405020304" pitchFamily="18" charset="0"/>
              </a:rPr>
              <a:t> INT, </a:t>
            </a:r>
            <a:r>
              <a:rPr lang="en-US" dirty="0" err="1">
                <a:latin typeface="Times New Roman" panose="02020603050405020304" pitchFamily="18" charset="0"/>
                <a:cs typeface="Times New Roman" panose="02020603050405020304" pitchFamily="18" charset="0"/>
              </a:rPr>
              <a:t>ft_attempted</a:t>
            </a:r>
            <a:r>
              <a:rPr lang="en-US" dirty="0">
                <a:latin typeface="Times New Roman" panose="02020603050405020304" pitchFamily="18" charset="0"/>
                <a:cs typeface="Times New Roman" panose="02020603050405020304" pitchFamily="18" charset="0"/>
              </a:rPr>
              <a:t> INT, </a:t>
            </a:r>
            <a:r>
              <a:rPr lang="en-US" dirty="0" err="1">
                <a:latin typeface="Times New Roman" panose="02020603050405020304" pitchFamily="18" charset="0"/>
                <a:cs typeface="Times New Roman" panose="02020603050405020304" pitchFamily="18" charset="0"/>
              </a:rPr>
              <a:t>ft_made</a:t>
            </a:r>
            <a:r>
              <a:rPr lang="en-US" dirty="0">
                <a:latin typeface="Times New Roman" panose="02020603050405020304" pitchFamily="18" charset="0"/>
                <a:cs typeface="Times New Roman" panose="02020603050405020304" pitchFamily="18" charset="0"/>
              </a:rPr>
              <a:t> INT, </a:t>
            </a:r>
            <a:r>
              <a:rPr lang="en-US" dirty="0" err="1">
                <a:latin typeface="Times New Roman" panose="02020603050405020304" pitchFamily="18" charset="0"/>
                <a:cs typeface="Times New Roman" panose="02020603050405020304" pitchFamily="18" charset="0"/>
              </a:rPr>
              <a:t>three_attempted</a:t>
            </a:r>
            <a:r>
              <a:rPr lang="en-US" dirty="0">
                <a:latin typeface="Times New Roman" panose="02020603050405020304" pitchFamily="18" charset="0"/>
                <a:cs typeface="Times New Roman" panose="02020603050405020304" pitchFamily="18" charset="0"/>
              </a:rPr>
              <a:t> INT, </a:t>
            </a:r>
            <a:r>
              <a:rPr lang="en-US" dirty="0" err="1">
                <a:latin typeface="Times New Roman" panose="02020603050405020304" pitchFamily="18" charset="0"/>
                <a:cs typeface="Times New Roman" panose="02020603050405020304" pitchFamily="18" charset="0"/>
              </a:rPr>
              <a:t>three_made</a:t>
            </a:r>
            <a:r>
              <a:rPr lang="en-US" dirty="0">
                <a:latin typeface="Times New Roman" panose="02020603050405020304" pitchFamily="18" charset="0"/>
                <a:cs typeface="Times New Roman" panose="02020603050405020304" pitchFamily="18" charset="0"/>
              </a:rPr>
              <a:t> INT, </a:t>
            </a:r>
            <a:endParaRPr lang="en-US" dirty="0" smtClean="0">
              <a:latin typeface="Times New Roman" panose="02020603050405020304" pitchFamily="18" charset="0"/>
              <a:cs typeface="Times New Roman" panose="02020603050405020304" pitchFamily="18" charset="0"/>
            </a:endParaRPr>
          </a:p>
          <a:p>
            <a:pPr marL="0" indent="0">
              <a:buNone/>
            </a:pPr>
            <a:r>
              <a:rPr lang="en-US" dirty="0" smtClean="0">
                <a:latin typeface="Times New Roman" panose="02020603050405020304" pitchFamily="18" charset="0"/>
                <a:cs typeface="Times New Roman" panose="02020603050405020304" pitchFamily="18" charset="0"/>
              </a:rPr>
              <a:t>}; </a:t>
            </a:r>
          </a:p>
          <a:p>
            <a:pPr marL="0" indent="0">
              <a:buNone/>
            </a:pPr>
            <a:r>
              <a:rPr lang="en-US" dirty="0" err="1">
                <a:latin typeface="Times New Roman" panose="02020603050405020304" pitchFamily="18" charset="0"/>
                <a:cs typeface="Times New Roman" panose="02020603050405020304" pitchFamily="18" charset="0"/>
              </a:rPr>
              <a:t>series_post</a:t>
            </a:r>
            <a:r>
              <a:rPr lang="en-US" dirty="0">
                <a:latin typeface="Times New Roman" panose="02020603050405020304" pitchFamily="18" charset="0"/>
                <a:cs typeface="Times New Roman" panose="02020603050405020304" pitchFamily="18" charset="0"/>
              </a:rPr>
              <a:t>{ </a:t>
            </a:r>
            <a:endParaRPr lang="en-US" dirty="0" smtClean="0">
              <a:latin typeface="Times New Roman" panose="02020603050405020304" pitchFamily="18" charset="0"/>
              <a:cs typeface="Times New Roman" panose="02020603050405020304" pitchFamily="18" charset="0"/>
            </a:endParaRPr>
          </a:p>
          <a:p>
            <a:pPr marL="0" indent="0">
              <a:buNone/>
            </a:pPr>
            <a:r>
              <a:rPr lang="en-US" dirty="0" smtClean="0">
                <a:latin typeface="Times New Roman" panose="02020603050405020304" pitchFamily="18" charset="0"/>
                <a:cs typeface="Times New Roman" panose="02020603050405020304" pitchFamily="18" charset="0"/>
              </a:rPr>
              <a:t>year </a:t>
            </a:r>
            <a:r>
              <a:rPr lang="en-US" dirty="0">
                <a:latin typeface="Times New Roman" panose="02020603050405020304" pitchFamily="18" charset="0"/>
                <a:cs typeface="Times New Roman" panose="02020603050405020304" pitchFamily="18" charset="0"/>
              </a:rPr>
              <a:t>INT, round VARCHAR(30), series VARCHAR(30), </a:t>
            </a:r>
            <a:r>
              <a:rPr lang="en-US" dirty="0" err="1">
                <a:latin typeface="Times New Roman" panose="02020603050405020304" pitchFamily="18" charset="0"/>
                <a:cs typeface="Times New Roman" panose="02020603050405020304" pitchFamily="18" charset="0"/>
              </a:rPr>
              <a:t>tmIDWinner</a:t>
            </a:r>
            <a:r>
              <a:rPr lang="en-US" dirty="0">
                <a:latin typeface="Times New Roman" panose="02020603050405020304" pitchFamily="18" charset="0"/>
                <a:cs typeface="Times New Roman" panose="02020603050405020304" pitchFamily="18" charset="0"/>
              </a:rPr>
              <a:t> VARCHAR(30), </a:t>
            </a:r>
            <a:r>
              <a:rPr lang="en-US" dirty="0" err="1">
                <a:latin typeface="Times New Roman" panose="02020603050405020304" pitchFamily="18" charset="0"/>
                <a:cs typeface="Times New Roman" panose="02020603050405020304" pitchFamily="18" charset="0"/>
              </a:rPr>
              <a:t>lgIDWinner</a:t>
            </a:r>
            <a:r>
              <a:rPr lang="en-US" dirty="0">
                <a:latin typeface="Times New Roman" panose="02020603050405020304" pitchFamily="18" charset="0"/>
                <a:cs typeface="Times New Roman" panose="02020603050405020304" pitchFamily="18" charset="0"/>
              </a:rPr>
              <a:t> VARCHAR(30), </a:t>
            </a:r>
            <a:r>
              <a:rPr lang="en-US" dirty="0" err="1">
                <a:latin typeface="Times New Roman" panose="02020603050405020304" pitchFamily="18" charset="0"/>
                <a:cs typeface="Times New Roman" panose="02020603050405020304" pitchFamily="18" charset="0"/>
              </a:rPr>
              <a:t>tmIDLoser</a:t>
            </a:r>
            <a:r>
              <a:rPr lang="en-US" dirty="0">
                <a:latin typeface="Times New Roman" panose="02020603050405020304" pitchFamily="18" charset="0"/>
                <a:cs typeface="Times New Roman" panose="02020603050405020304" pitchFamily="18" charset="0"/>
              </a:rPr>
              <a:t> VARCHAR(30), </a:t>
            </a:r>
            <a:r>
              <a:rPr lang="en-US" dirty="0" err="1">
                <a:latin typeface="Times New Roman" panose="02020603050405020304" pitchFamily="18" charset="0"/>
                <a:cs typeface="Times New Roman" panose="02020603050405020304" pitchFamily="18" charset="0"/>
              </a:rPr>
              <a:t>lgIDLoser</a:t>
            </a:r>
            <a:r>
              <a:rPr lang="en-US" dirty="0">
                <a:latin typeface="Times New Roman" panose="02020603050405020304" pitchFamily="18" charset="0"/>
                <a:cs typeface="Times New Roman" panose="02020603050405020304" pitchFamily="18" charset="0"/>
              </a:rPr>
              <a:t> VARCHAR(30</a:t>
            </a:r>
            <a:r>
              <a:rPr lang="en-US" dirty="0" smtClean="0">
                <a:latin typeface="Times New Roman" panose="02020603050405020304" pitchFamily="18" charset="0"/>
                <a:cs typeface="Times New Roman" panose="02020603050405020304" pitchFamily="18" charset="0"/>
              </a:rPr>
              <a:t>),</a:t>
            </a:r>
          </a:p>
          <a:p>
            <a:pPr marL="0" indent="0">
              <a:buNone/>
            </a:pPr>
            <a:r>
              <a:rPr lang="en-US" dirty="0" smtClean="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W INT, L INT, </a:t>
            </a:r>
            <a:endParaRPr lang="en-US" dirty="0" smtClean="0">
              <a:latin typeface="Times New Roman" panose="02020603050405020304" pitchFamily="18" charset="0"/>
              <a:cs typeface="Times New Roman" panose="02020603050405020304" pitchFamily="18" charset="0"/>
            </a:endParaRPr>
          </a:p>
          <a:p>
            <a:pPr marL="0" indent="0">
              <a:buNone/>
            </a:pPr>
            <a:r>
              <a:rPr lang="en-US" dirty="0" smtClean="0">
                <a:latin typeface="Times New Roman" panose="02020603050405020304" pitchFamily="18" charset="0"/>
                <a:cs typeface="Times New Roman" panose="02020603050405020304" pitchFamily="18" charset="0"/>
              </a:rPr>
              <a:t>}; </a:t>
            </a:r>
          </a:p>
          <a:p>
            <a:pPr marL="0" indent="0">
              <a:buNone/>
            </a:pPr>
            <a:r>
              <a:rPr lang="en-US" dirty="0">
                <a:latin typeface="Times New Roman" panose="02020603050405020304" pitchFamily="18" charset="0"/>
                <a:cs typeface="Times New Roman" panose="02020603050405020304" pitchFamily="18" charset="0"/>
              </a:rPr>
              <a:t>players{ </a:t>
            </a:r>
            <a:endParaRPr lang="en-US" dirty="0" smtClean="0">
              <a:latin typeface="Times New Roman" panose="02020603050405020304" pitchFamily="18" charset="0"/>
              <a:cs typeface="Times New Roman" panose="02020603050405020304" pitchFamily="18" charset="0"/>
            </a:endParaRPr>
          </a:p>
          <a:p>
            <a:pPr marL="0" indent="0">
              <a:buNone/>
            </a:pPr>
            <a:r>
              <a:rPr lang="en-US" dirty="0" err="1" smtClean="0">
                <a:latin typeface="Times New Roman" panose="02020603050405020304" pitchFamily="18" charset="0"/>
                <a:cs typeface="Times New Roman" panose="02020603050405020304" pitchFamily="18" charset="0"/>
              </a:rPr>
              <a:t>playerID</a:t>
            </a:r>
            <a:r>
              <a:rPr lang="en-US" dirty="0" smtClean="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VARCHAR(30), year INT, stint INT, </a:t>
            </a:r>
            <a:r>
              <a:rPr lang="en-US" dirty="0" err="1">
                <a:latin typeface="Times New Roman" panose="02020603050405020304" pitchFamily="18" charset="0"/>
                <a:cs typeface="Times New Roman" panose="02020603050405020304" pitchFamily="18" charset="0"/>
              </a:rPr>
              <a:t>tmID</a:t>
            </a:r>
            <a:r>
              <a:rPr lang="en-US" dirty="0">
                <a:latin typeface="Times New Roman" panose="02020603050405020304" pitchFamily="18" charset="0"/>
                <a:cs typeface="Times New Roman" panose="02020603050405020304" pitchFamily="18" charset="0"/>
              </a:rPr>
              <a:t> VARCHAR(30), </a:t>
            </a:r>
            <a:r>
              <a:rPr lang="en-US" dirty="0" err="1">
                <a:latin typeface="Times New Roman" panose="02020603050405020304" pitchFamily="18" charset="0"/>
                <a:cs typeface="Times New Roman" panose="02020603050405020304" pitchFamily="18" charset="0"/>
              </a:rPr>
              <a:t>lgID</a:t>
            </a:r>
            <a:r>
              <a:rPr lang="en-US" dirty="0">
                <a:latin typeface="Times New Roman" panose="02020603050405020304" pitchFamily="18" charset="0"/>
                <a:cs typeface="Times New Roman" panose="02020603050405020304" pitchFamily="18" charset="0"/>
              </a:rPr>
              <a:t> VARCHAR(30), GP INT, GS INT, minutes INT, points INT, </a:t>
            </a:r>
            <a:r>
              <a:rPr lang="en-US" dirty="0" err="1">
                <a:latin typeface="Times New Roman" panose="02020603050405020304" pitchFamily="18" charset="0"/>
                <a:cs typeface="Times New Roman" panose="02020603050405020304" pitchFamily="18" charset="0"/>
              </a:rPr>
              <a:t>oRebounds</a:t>
            </a:r>
            <a:r>
              <a:rPr lang="en-US" dirty="0">
                <a:latin typeface="Times New Roman" panose="02020603050405020304" pitchFamily="18" charset="0"/>
                <a:cs typeface="Times New Roman" panose="02020603050405020304" pitchFamily="18" charset="0"/>
              </a:rPr>
              <a:t> INT, </a:t>
            </a:r>
            <a:r>
              <a:rPr lang="en-US" dirty="0" err="1">
                <a:latin typeface="Times New Roman" panose="02020603050405020304" pitchFamily="18" charset="0"/>
                <a:cs typeface="Times New Roman" panose="02020603050405020304" pitchFamily="18" charset="0"/>
              </a:rPr>
              <a:t>dRebounds</a:t>
            </a:r>
            <a:r>
              <a:rPr lang="en-US" dirty="0">
                <a:latin typeface="Times New Roman" panose="02020603050405020304" pitchFamily="18" charset="0"/>
                <a:cs typeface="Times New Roman" panose="02020603050405020304" pitchFamily="18" charset="0"/>
              </a:rPr>
              <a:t> INT, rebounds INT, assists INT, steals INT, blocks INT, turnovers INT, PF INT, </a:t>
            </a:r>
            <a:r>
              <a:rPr lang="en-US" dirty="0" err="1">
                <a:latin typeface="Times New Roman" panose="02020603050405020304" pitchFamily="18" charset="0"/>
                <a:cs typeface="Times New Roman" panose="02020603050405020304" pitchFamily="18" charset="0"/>
              </a:rPr>
              <a:t>fgAttempted</a:t>
            </a:r>
            <a:r>
              <a:rPr lang="en-US" dirty="0">
                <a:latin typeface="Times New Roman" panose="02020603050405020304" pitchFamily="18" charset="0"/>
                <a:cs typeface="Times New Roman" panose="02020603050405020304" pitchFamily="18" charset="0"/>
              </a:rPr>
              <a:t> INT, </a:t>
            </a:r>
            <a:r>
              <a:rPr lang="en-US" dirty="0" err="1">
                <a:latin typeface="Times New Roman" panose="02020603050405020304" pitchFamily="18" charset="0"/>
                <a:cs typeface="Times New Roman" panose="02020603050405020304" pitchFamily="18" charset="0"/>
              </a:rPr>
              <a:t>fgMade</a:t>
            </a:r>
            <a:r>
              <a:rPr lang="en-US" dirty="0">
                <a:latin typeface="Times New Roman" panose="02020603050405020304" pitchFamily="18" charset="0"/>
                <a:cs typeface="Times New Roman" panose="02020603050405020304" pitchFamily="18" charset="0"/>
              </a:rPr>
              <a:t> INT, </a:t>
            </a:r>
            <a:r>
              <a:rPr lang="en-US" dirty="0" err="1">
                <a:latin typeface="Times New Roman" panose="02020603050405020304" pitchFamily="18" charset="0"/>
                <a:cs typeface="Times New Roman" panose="02020603050405020304" pitchFamily="18" charset="0"/>
              </a:rPr>
              <a:t>ftAttempted</a:t>
            </a:r>
            <a:r>
              <a:rPr lang="en-US" dirty="0">
                <a:latin typeface="Times New Roman" panose="02020603050405020304" pitchFamily="18" charset="0"/>
                <a:cs typeface="Times New Roman" panose="02020603050405020304" pitchFamily="18" charset="0"/>
              </a:rPr>
              <a:t> INT, </a:t>
            </a:r>
            <a:r>
              <a:rPr lang="en-US" dirty="0" err="1">
                <a:latin typeface="Times New Roman" panose="02020603050405020304" pitchFamily="18" charset="0"/>
                <a:cs typeface="Times New Roman" panose="02020603050405020304" pitchFamily="18" charset="0"/>
              </a:rPr>
              <a:t>ftMade</a:t>
            </a:r>
            <a:r>
              <a:rPr lang="en-US" dirty="0">
                <a:latin typeface="Times New Roman" panose="02020603050405020304" pitchFamily="18" charset="0"/>
                <a:cs typeface="Times New Roman" panose="02020603050405020304" pitchFamily="18" charset="0"/>
              </a:rPr>
              <a:t> INT, </a:t>
            </a:r>
            <a:r>
              <a:rPr lang="en-US" dirty="0" err="1">
                <a:latin typeface="Times New Roman" panose="02020603050405020304" pitchFamily="18" charset="0"/>
                <a:cs typeface="Times New Roman" panose="02020603050405020304" pitchFamily="18" charset="0"/>
              </a:rPr>
              <a:t>threeAttempted</a:t>
            </a:r>
            <a:r>
              <a:rPr lang="en-US" dirty="0">
                <a:latin typeface="Times New Roman" panose="02020603050405020304" pitchFamily="18" charset="0"/>
                <a:cs typeface="Times New Roman" panose="02020603050405020304" pitchFamily="18" charset="0"/>
              </a:rPr>
              <a:t> INT, </a:t>
            </a:r>
            <a:r>
              <a:rPr lang="en-US" dirty="0" err="1">
                <a:latin typeface="Times New Roman" panose="02020603050405020304" pitchFamily="18" charset="0"/>
                <a:cs typeface="Times New Roman" panose="02020603050405020304" pitchFamily="18" charset="0"/>
              </a:rPr>
              <a:t>threeMade</a:t>
            </a:r>
            <a:r>
              <a:rPr lang="en-US" dirty="0">
                <a:latin typeface="Times New Roman" panose="02020603050405020304" pitchFamily="18" charset="0"/>
                <a:cs typeface="Times New Roman" panose="02020603050405020304" pitchFamily="18" charset="0"/>
              </a:rPr>
              <a:t> INT, </a:t>
            </a:r>
            <a:r>
              <a:rPr lang="en-US" dirty="0" err="1">
                <a:latin typeface="Times New Roman" panose="02020603050405020304" pitchFamily="18" charset="0"/>
                <a:cs typeface="Times New Roman" panose="02020603050405020304" pitchFamily="18" charset="0"/>
              </a:rPr>
              <a:t>PostGP</a:t>
            </a:r>
            <a:r>
              <a:rPr lang="en-US" dirty="0">
                <a:latin typeface="Times New Roman" panose="02020603050405020304" pitchFamily="18" charset="0"/>
                <a:cs typeface="Times New Roman" panose="02020603050405020304" pitchFamily="18" charset="0"/>
              </a:rPr>
              <a:t> INT, </a:t>
            </a:r>
            <a:r>
              <a:rPr lang="en-US" dirty="0" err="1">
                <a:latin typeface="Times New Roman" panose="02020603050405020304" pitchFamily="18" charset="0"/>
                <a:cs typeface="Times New Roman" panose="02020603050405020304" pitchFamily="18" charset="0"/>
              </a:rPr>
              <a:t>PostGS</a:t>
            </a:r>
            <a:r>
              <a:rPr lang="en-US" dirty="0">
                <a:latin typeface="Times New Roman" panose="02020603050405020304" pitchFamily="18" charset="0"/>
                <a:cs typeface="Times New Roman" panose="02020603050405020304" pitchFamily="18" charset="0"/>
              </a:rPr>
              <a:t> INT, </a:t>
            </a:r>
            <a:r>
              <a:rPr lang="en-US" dirty="0" err="1">
                <a:latin typeface="Times New Roman" panose="02020603050405020304" pitchFamily="18" charset="0"/>
                <a:cs typeface="Times New Roman" panose="02020603050405020304" pitchFamily="18" charset="0"/>
              </a:rPr>
              <a:t>PostMinutes</a:t>
            </a:r>
            <a:r>
              <a:rPr lang="en-US" dirty="0">
                <a:latin typeface="Times New Roman" panose="02020603050405020304" pitchFamily="18" charset="0"/>
                <a:cs typeface="Times New Roman" panose="02020603050405020304" pitchFamily="18" charset="0"/>
              </a:rPr>
              <a:t> INT, </a:t>
            </a:r>
            <a:r>
              <a:rPr lang="en-US" dirty="0" err="1">
                <a:latin typeface="Times New Roman" panose="02020603050405020304" pitchFamily="18" charset="0"/>
                <a:cs typeface="Times New Roman" panose="02020603050405020304" pitchFamily="18" charset="0"/>
              </a:rPr>
              <a:t>pointPoints</a:t>
            </a:r>
            <a:r>
              <a:rPr lang="en-US" dirty="0">
                <a:latin typeface="Times New Roman" panose="02020603050405020304" pitchFamily="18" charset="0"/>
                <a:cs typeface="Times New Roman" panose="02020603050405020304" pitchFamily="18" charset="0"/>
              </a:rPr>
              <a:t> INT, </a:t>
            </a:r>
            <a:r>
              <a:rPr lang="en-US" dirty="0" err="1">
                <a:latin typeface="Times New Roman" panose="02020603050405020304" pitchFamily="18" charset="0"/>
                <a:cs typeface="Times New Roman" panose="02020603050405020304" pitchFamily="18" charset="0"/>
              </a:rPr>
              <a:t>PostoRebounds</a:t>
            </a:r>
            <a:r>
              <a:rPr lang="en-US" dirty="0">
                <a:latin typeface="Times New Roman" panose="02020603050405020304" pitchFamily="18" charset="0"/>
                <a:cs typeface="Times New Roman" panose="02020603050405020304" pitchFamily="18" charset="0"/>
              </a:rPr>
              <a:t> INT, </a:t>
            </a:r>
            <a:r>
              <a:rPr lang="en-US" dirty="0" err="1">
                <a:latin typeface="Times New Roman" panose="02020603050405020304" pitchFamily="18" charset="0"/>
                <a:cs typeface="Times New Roman" panose="02020603050405020304" pitchFamily="18" charset="0"/>
              </a:rPr>
              <a:t>PostdRebounds</a:t>
            </a:r>
            <a:r>
              <a:rPr lang="en-US" dirty="0">
                <a:latin typeface="Times New Roman" panose="02020603050405020304" pitchFamily="18" charset="0"/>
                <a:cs typeface="Times New Roman" panose="02020603050405020304" pitchFamily="18" charset="0"/>
              </a:rPr>
              <a:t> INT, </a:t>
            </a:r>
            <a:r>
              <a:rPr lang="en-US" dirty="0" err="1">
                <a:latin typeface="Times New Roman" panose="02020603050405020304" pitchFamily="18" charset="0"/>
                <a:cs typeface="Times New Roman" panose="02020603050405020304" pitchFamily="18" charset="0"/>
              </a:rPr>
              <a:t>PostRebounds</a:t>
            </a:r>
            <a:r>
              <a:rPr lang="en-US" dirty="0">
                <a:latin typeface="Times New Roman" panose="02020603050405020304" pitchFamily="18" charset="0"/>
                <a:cs typeface="Times New Roman" panose="02020603050405020304" pitchFamily="18" charset="0"/>
              </a:rPr>
              <a:t> INT, </a:t>
            </a:r>
            <a:r>
              <a:rPr lang="en-US" dirty="0" err="1">
                <a:latin typeface="Times New Roman" panose="02020603050405020304" pitchFamily="18" charset="0"/>
                <a:cs typeface="Times New Roman" panose="02020603050405020304" pitchFamily="18" charset="0"/>
              </a:rPr>
              <a:t>PostAssists</a:t>
            </a:r>
            <a:r>
              <a:rPr lang="en-US" dirty="0">
                <a:latin typeface="Times New Roman" panose="02020603050405020304" pitchFamily="18" charset="0"/>
                <a:cs typeface="Times New Roman" panose="02020603050405020304" pitchFamily="18" charset="0"/>
              </a:rPr>
              <a:t> INT, </a:t>
            </a:r>
            <a:r>
              <a:rPr lang="en-US" dirty="0" err="1">
                <a:latin typeface="Times New Roman" panose="02020603050405020304" pitchFamily="18" charset="0"/>
                <a:cs typeface="Times New Roman" panose="02020603050405020304" pitchFamily="18" charset="0"/>
              </a:rPr>
              <a:t>PostSteals</a:t>
            </a:r>
            <a:r>
              <a:rPr lang="en-US" dirty="0">
                <a:latin typeface="Times New Roman" panose="02020603050405020304" pitchFamily="18" charset="0"/>
                <a:cs typeface="Times New Roman" panose="02020603050405020304" pitchFamily="18" charset="0"/>
              </a:rPr>
              <a:t> INT, </a:t>
            </a:r>
            <a:r>
              <a:rPr lang="en-US" dirty="0" err="1">
                <a:latin typeface="Times New Roman" panose="02020603050405020304" pitchFamily="18" charset="0"/>
                <a:cs typeface="Times New Roman" panose="02020603050405020304" pitchFamily="18" charset="0"/>
              </a:rPr>
              <a:t>PostBlocks</a:t>
            </a:r>
            <a:r>
              <a:rPr lang="en-US" dirty="0">
                <a:latin typeface="Times New Roman" panose="02020603050405020304" pitchFamily="18" charset="0"/>
                <a:cs typeface="Times New Roman" panose="02020603050405020304" pitchFamily="18" charset="0"/>
              </a:rPr>
              <a:t> INT, </a:t>
            </a:r>
            <a:r>
              <a:rPr lang="en-US" dirty="0" err="1">
                <a:latin typeface="Times New Roman" panose="02020603050405020304" pitchFamily="18" charset="0"/>
                <a:cs typeface="Times New Roman" panose="02020603050405020304" pitchFamily="18" charset="0"/>
              </a:rPr>
              <a:t>PostTurnovers</a:t>
            </a:r>
            <a:r>
              <a:rPr lang="en-US" dirty="0">
                <a:latin typeface="Times New Roman" panose="02020603050405020304" pitchFamily="18" charset="0"/>
                <a:cs typeface="Times New Roman" panose="02020603050405020304" pitchFamily="18" charset="0"/>
              </a:rPr>
              <a:t> INT</a:t>
            </a:r>
            <a:r>
              <a:rPr lang="en-US" dirty="0" smtClean="0">
                <a:latin typeface="Times New Roman" panose="02020603050405020304" pitchFamily="18" charset="0"/>
                <a:cs typeface="Times New Roman" panose="02020603050405020304" pitchFamily="18" charset="0"/>
              </a:rPr>
              <a:t>,</a:t>
            </a:r>
          </a:p>
          <a:p>
            <a:pPr marL="0" indent="0">
              <a:buNone/>
            </a:pPr>
            <a:r>
              <a:rPr lang="en-US" dirty="0" smtClean="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PostPF</a:t>
            </a:r>
            <a:r>
              <a:rPr lang="en-US" dirty="0">
                <a:latin typeface="Times New Roman" panose="02020603050405020304" pitchFamily="18" charset="0"/>
                <a:cs typeface="Times New Roman" panose="02020603050405020304" pitchFamily="18" charset="0"/>
              </a:rPr>
              <a:t> INT</a:t>
            </a:r>
            <a:r>
              <a:rPr lang="en-US" dirty="0" smtClean="0">
                <a:latin typeface="Times New Roman" panose="02020603050405020304" pitchFamily="18" charset="0"/>
                <a:cs typeface="Times New Roman" panose="02020603050405020304" pitchFamily="18" charset="0"/>
              </a:rPr>
              <a:t>,</a:t>
            </a:r>
          </a:p>
          <a:p>
            <a:pPr marL="0" indent="0">
              <a:buNone/>
            </a:pPr>
            <a:r>
              <a:rPr lang="en-US" dirty="0" smtClean="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PostfgAttempted</a:t>
            </a:r>
            <a:r>
              <a:rPr lang="en-US" dirty="0">
                <a:latin typeface="Times New Roman" panose="02020603050405020304" pitchFamily="18" charset="0"/>
                <a:cs typeface="Times New Roman" panose="02020603050405020304" pitchFamily="18" charset="0"/>
              </a:rPr>
              <a:t> INT, </a:t>
            </a:r>
            <a:r>
              <a:rPr lang="en-US" dirty="0" err="1">
                <a:latin typeface="Times New Roman" panose="02020603050405020304" pitchFamily="18" charset="0"/>
                <a:cs typeface="Times New Roman" panose="02020603050405020304" pitchFamily="18" charset="0"/>
              </a:rPr>
              <a:t>PostfgMade</a:t>
            </a:r>
            <a:r>
              <a:rPr lang="en-US" dirty="0">
                <a:latin typeface="Times New Roman" panose="02020603050405020304" pitchFamily="18" charset="0"/>
                <a:cs typeface="Times New Roman" panose="02020603050405020304" pitchFamily="18" charset="0"/>
              </a:rPr>
              <a:t> INT, </a:t>
            </a:r>
            <a:r>
              <a:rPr lang="en-US" dirty="0" err="1">
                <a:latin typeface="Times New Roman" panose="02020603050405020304" pitchFamily="18" charset="0"/>
                <a:cs typeface="Times New Roman" panose="02020603050405020304" pitchFamily="18" charset="0"/>
              </a:rPr>
              <a:t>PostftAttempted</a:t>
            </a:r>
            <a:r>
              <a:rPr lang="en-US" dirty="0">
                <a:latin typeface="Times New Roman" panose="02020603050405020304" pitchFamily="18" charset="0"/>
                <a:cs typeface="Times New Roman" panose="02020603050405020304" pitchFamily="18" charset="0"/>
              </a:rPr>
              <a:t> INT, </a:t>
            </a:r>
            <a:r>
              <a:rPr lang="en-US" dirty="0" err="1">
                <a:latin typeface="Times New Roman" panose="02020603050405020304" pitchFamily="18" charset="0"/>
                <a:cs typeface="Times New Roman" panose="02020603050405020304" pitchFamily="18" charset="0"/>
              </a:rPr>
              <a:t>PostftMade</a:t>
            </a:r>
            <a:r>
              <a:rPr lang="en-US" dirty="0">
                <a:latin typeface="Times New Roman" panose="02020603050405020304" pitchFamily="18" charset="0"/>
                <a:cs typeface="Times New Roman" panose="02020603050405020304" pitchFamily="18" charset="0"/>
              </a:rPr>
              <a:t> INT, </a:t>
            </a:r>
            <a:r>
              <a:rPr lang="en-US" dirty="0" err="1">
                <a:latin typeface="Times New Roman" panose="02020603050405020304" pitchFamily="18" charset="0"/>
                <a:cs typeface="Times New Roman" panose="02020603050405020304" pitchFamily="18" charset="0"/>
              </a:rPr>
              <a:t>PostthreeAttempted</a:t>
            </a:r>
            <a:r>
              <a:rPr lang="en-US" dirty="0">
                <a:latin typeface="Times New Roman" panose="02020603050405020304" pitchFamily="18" charset="0"/>
                <a:cs typeface="Times New Roman" panose="02020603050405020304" pitchFamily="18" charset="0"/>
              </a:rPr>
              <a:t> INT, </a:t>
            </a:r>
            <a:r>
              <a:rPr lang="en-US" dirty="0" err="1">
                <a:latin typeface="Times New Roman" panose="02020603050405020304" pitchFamily="18" charset="0"/>
                <a:cs typeface="Times New Roman" panose="02020603050405020304" pitchFamily="18" charset="0"/>
              </a:rPr>
              <a:t>PostthreeMade</a:t>
            </a:r>
            <a:r>
              <a:rPr lang="en-US" dirty="0">
                <a:latin typeface="Times New Roman" panose="02020603050405020304" pitchFamily="18" charset="0"/>
                <a:cs typeface="Times New Roman" panose="02020603050405020304" pitchFamily="18" charset="0"/>
              </a:rPr>
              <a:t> INT, </a:t>
            </a:r>
            <a:r>
              <a:rPr lang="en-US" dirty="0" smtClean="0">
                <a:latin typeface="Times New Roman" panose="02020603050405020304" pitchFamily="18" charset="0"/>
                <a:cs typeface="Times New Roman" panose="02020603050405020304" pitchFamily="18" charset="0"/>
              </a:rPr>
              <a:t>note </a:t>
            </a:r>
            <a:r>
              <a:rPr lang="en-US" dirty="0">
                <a:latin typeface="Times New Roman" panose="02020603050405020304" pitchFamily="18" charset="0"/>
                <a:cs typeface="Times New Roman" panose="02020603050405020304" pitchFamily="18" charset="0"/>
              </a:rPr>
              <a:t>VARCHAR(30</a:t>
            </a:r>
            <a:r>
              <a:rPr lang="en-US" dirty="0" smtClean="0">
                <a:latin typeface="Times New Roman" panose="02020603050405020304" pitchFamily="18" charset="0"/>
                <a:cs typeface="Times New Roman" panose="02020603050405020304" pitchFamily="18" charset="0"/>
              </a:rPr>
              <a:t>),</a:t>
            </a:r>
          </a:p>
          <a:p>
            <a:pPr marL="0" indent="0">
              <a:buNone/>
            </a:pPr>
            <a:r>
              <a:rPr lang="en-US" dirty="0" smtClean="0">
                <a:latin typeface="Times New Roman" panose="02020603050405020304" pitchFamily="18" charset="0"/>
                <a:cs typeface="Times New Roman" panose="02020603050405020304" pitchFamily="18" charset="0"/>
              </a:rPr>
              <a:t> </a:t>
            </a:r>
            <a:r>
              <a:rPr lang="en-US" dirty="0"/>
              <a:t>}; </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9747778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Q12: Average </a:t>
            </a:r>
            <a:r>
              <a:rPr lang="en-US" dirty="0"/>
              <a:t>height and weight related to </a:t>
            </a:r>
            <a:r>
              <a:rPr lang="en-US" dirty="0" smtClean="0"/>
              <a:t>max points</a:t>
            </a:r>
            <a:r>
              <a:rPr lang="en-US" dirty="0"/>
              <a:t/>
            </a:r>
            <a:br>
              <a:rPr lang="en-US" dirty="0"/>
            </a:br>
            <a:endParaRPr lang="en-US" dirty="0"/>
          </a:p>
        </p:txBody>
      </p:sp>
      <p:sp>
        <p:nvSpPr>
          <p:cNvPr id="3" name="Content Placeholder 2"/>
          <p:cNvSpPr>
            <a:spLocks noGrp="1"/>
          </p:cNvSpPr>
          <p:nvPr>
            <p:ph idx="1"/>
          </p:nvPr>
        </p:nvSpPr>
        <p:spPr>
          <a:xfrm>
            <a:off x="148281" y="1850465"/>
            <a:ext cx="11380573" cy="3311189"/>
          </a:xfrm>
        </p:spPr>
        <p:txBody>
          <a:bodyPr numCol="3">
            <a:noAutofit/>
          </a:bodyPr>
          <a:lstStyle/>
          <a:p>
            <a:pPr marL="0" indent="0">
              <a:spcBef>
                <a:spcPts val="0"/>
              </a:spcBef>
              <a:buNone/>
            </a:pPr>
            <a:r>
              <a:rPr lang="en-US" sz="1050" dirty="0" smtClean="0">
                <a:solidFill>
                  <a:srgbClr val="000000"/>
                </a:solidFill>
                <a:latin typeface="Times New Roman" panose="02020603050405020304" pitchFamily="18" charset="0"/>
                <a:cs typeface="Times New Roman" panose="02020603050405020304" pitchFamily="18" charset="0"/>
              </a:rPr>
              <a:t>CREATE VIEW MaxPoints40 AS</a:t>
            </a:r>
            <a:endParaRPr lang="en-US" sz="1050" dirty="0" smtClean="0">
              <a:latin typeface="Times New Roman" panose="02020603050405020304" pitchFamily="18" charset="0"/>
              <a:cs typeface="Times New Roman" panose="02020603050405020304" pitchFamily="18" charset="0"/>
            </a:endParaRPr>
          </a:p>
          <a:p>
            <a:pPr marL="0" indent="0">
              <a:spcBef>
                <a:spcPts val="0"/>
              </a:spcBef>
              <a:buNone/>
            </a:pPr>
            <a:r>
              <a:rPr lang="en-US" sz="1050" dirty="0" smtClean="0">
                <a:solidFill>
                  <a:srgbClr val="000000"/>
                </a:solidFill>
                <a:latin typeface="Times New Roman" panose="02020603050405020304" pitchFamily="18" charset="0"/>
                <a:cs typeface="Times New Roman" panose="02020603050405020304" pitchFamily="18" charset="0"/>
              </a:rPr>
              <a:t>   SELECT AVG(height) AS </a:t>
            </a:r>
            <a:r>
              <a:rPr lang="en-US" sz="1050" dirty="0" err="1" smtClean="0">
                <a:solidFill>
                  <a:srgbClr val="000000"/>
                </a:solidFill>
                <a:latin typeface="Times New Roman" panose="02020603050405020304" pitchFamily="18" charset="0"/>
                <a:cs typeface="Times New Roman" panose="02020603050405020304" pitchFamily="18" charset="0"/>
              </a:rPr>
              <a:t>avgH</a:t>
            </a:r>
            <a:r>
              <a:rPr lang="en-US" sz="1050" dirty="0" smtClean="0">
                <a:solidFill>
                  <a:srgbClr val="000000"/>
                </a:solidFill>
                <a:latin typeface="Times New Roman" panose="02020603050405020304" pitchFamily="18" charset="0"/>
                <a:cs typeface="Times New Roman" panose="02020603050405020304" pitchFamily="18" charset="0"/>
              </a:rPr>
              <a:t>,   AVG(weight) AS </a:t>
            </a:r>
            <a:r>
              <a:rPr lang="en-US" sz="1050" dirty="0" err="1" smtClean="0">
                <a:solidFill>
                  <a:srgbClr val="000000"/>
                </a:solidFill>
                <a:latin typeface="Times New Roman" panose="02020603050405020304" pitchFamily="18" charset="0"/>
                <a:cs typeface="Times New Roman" panose="02020603050405020304" pitchFamily="18" charset="0"/>
              </a:rPr>
              <a:t>avgW</a:t>
            </a:r>
            <a:endParaRPr lang="en-US" sz="1050" dirty="0" smtClean="0">
              <a:latin typeface="Times New Roman" panose="02020603050405020304" pitchFamily="18" charset="0"/>
              <a:cs typeface="Times New Roman" panose="02020603050405020304" pitchFamily="18" charset="0"/>
            </a:endParaRPr>
          </a:p>
          <a:p>
            <a:pPr marL="0" indent="0">
              <a:spcBef>
                <a:spcPts val="0"/>
              </a:spcBef>
              <a:buNone/>
            </a:pPr>
            <a:r>
              <a:rPr lang="en-US" sz="1050" dirty="0" smtClean="0">
                <a:solidFill>
                  <a:srgbClr val="000000"/>
                </a:solidFill>
                <a:latin typeface="Times New Roman" panose="02020603050405020304" pitchFamily="18" charset="0"/>
                <a:cs typeface="Times New Roman" panose="02020603050405020304" pitchFamily="18" charset="0"/>
              </a:rPr>
              <a:t>    FROM</a:t>
            </a:r>
            <a:endParaRPr lang="en-US" sz="1050" dirty="0" smtClean="0">
              <a:latin typeface="Times New Roman" panose="02020603050405020304" pitchFamily="18" charset="0"/>
              <a:cs typeface="Times New Roman" panose="02020603050405020304" pitchFamily="18" charset="0"/>
            </a:endParaRPr>
          </a:p>
          <a:p>
            <a:pPr marL="0" indent="0">
              <a:spcBef>
                <a:spcPts val="0"/>
              </a:spcBef>
              <a:buNone/>
            </a:pPr>
            <a:r>
              <a:rPr lang="en-US" sz="1050" dirty="0" smtClean="0">
                <a:solidFill>
                  <a:srgbClr val="000000"/>
                </a:solidFill>
                <a:latin typeface="Times New Roman" panose="02020603050405020304" pitchFamily="18" charset="0"/>
                <a:cs typeface="Times New Roman" panose="02020603050405020304" pitchFamily="18" charset="0"/>
              </a:rPr>
              <a:t>        (SELECT PLAYER_ID, MAX(POINTS) AS MAXPOINTS</a:t>
            </a:r>
            <a:endParaRPr lang="en-US" sz="1050" dirty="0" smtClean="0">
              <a:latin typeface="Times New Roman" panose="02020603050405020304" pitchFamily="18" charset="0"/>
              <a:cs typeface="Times New Roman" panose="02020603050405020304" pitchFamily="18" charset="0"/>
            </a:endParaRPr>
          </a:p>
          <a:p>
            <a:pPr marL="0" indent="0">
              <a:spcBef>
                <a:spcPts val="0"/>
              </a:spcBef>
              <a:buNone/>
            </a:pPr>
            <a:r>
              <a:rPr lang="en-US" sz="1050" dirty="0" smtClean="0">
                <a:solidFill>
                  <a:srgbClr val="000000"/>
                </a:solidFill>
                <a:latin typeface="Times New Roman" panose="02020603050405020304" pitchFamily="18" charset="0"/>
                <a:cs typeface="Times New Roman" panose="02020603050405020304" pitchFamily="18" charset="0"/>
              </a:rPr>
              <a:t>        FROM BASKETBALL_PLAYER_ALLSTAR</a:t>
            </a:r>
            <a:endParaRPr lang="en-US" sz="1050" dirty="0" smtClean="0">
              <a:latin typeface="Times New Roman" panose="02020603050405020304" pitchFamily="18" charset="0"/>
              <a:cs typeface="Times New Roman" panose="02020603050405020304" pitchFamily="18" charset="0"/>
            </a:endParaRPr>
          </a:p>
          <a:p>
            <a:pPr marL="0" indent="0">
              <a:spcBef>
                <a:spcPts val="0"/>
              </a:spcBef>
              <a:buNone/>
            </a:pPr>
            <a:r>
              <a:rPr lang="en-US" sz="1050" dirty="0" smtClean="0">
                <a:solidFill>
                  <a:srgbClr val="000000"/>
                </a:solidFill>
                <a:latin typeface="Times New Roman" panose="02020603050405020304" pitchFamily="18" charset="0"/>
                <a:cs typeface="Times New Roman" panose="02020603050405020304" pitchFamily="18" charset="0"/>
              </a:rPr>
              <a:t>       GROUP BY PLAYER_ID</a:t>
            </a:r>
            <a:endParaRPr lang="en-US" sz="1050" dirty="0" smtClean="0">
              <a:latin typeface="Times New Roman" panose="02020603050405020304" pitchFamily="18" charset="0"/>
              <a:cs typeface="Times New Roman" panose="02020603050405020304" pitchFamily="18" charset="0"/>
            </a:endParaRPr>
          </a:p>
          <a:p>
            <a:pPr marL="0" indent="0">
              <a:spcBef>
                <a:spcPts val="0"/>
              </a:spcBef>
              <a:buNone/>
            </a:pPr>
            <a:r>
              <a:rPr lang="en-US" sz="1050" dirty="0" smtClean="0">
                <a:solidFill>
                  <a:srgbClr val="000000"/>
                </a:solidFill>
                <a:latin typeface="Times New Roman" panose="02020603050405020304" pitchFamily="18" charset="0"/>
                <a:cs typeface="Times New Roman" panose="02020603050405020304" pitchFamily="18" charset="0"/>
              </a:rPr>
              <a:t>        HAVING MAX(POINTS)&gt;30 AND MAX(POINTS)&lt;=40) X</a:t>
            </a:r>
            <a:endParaRPr lang="en-US" sz="1050" dirty="0" smtClean="0">
              <a:latin typeface="Times New Roman" panose="02020603050405020304" pitchFamily="18" charset="0"/>
              <a:cs typeface="Times New Roman" panose="02020603050405020304" pitchFamily="18" charset="0"/>
            </a:endParaRPr>
          </a:p>
          <a:p>
            <a:pPr marL="0" indent="0">
              <a:spcBef>
                <a:spcPts val="0"/>
              </a:spcBef>
              <a:buNone/>
            </a:pPr>
            <a:r>
              <a:rPr lang="en-US" sz="1050" dirty="0" smtClean="0">
                <a:solidFill>
                  <a:srgbClr val="000000"/>
                </a:solidFill>
                <a:latin typeface="Times New Roman" panose="02020603050405020304" pitchFamily="18" charset="0"/>
                <a:cs typeface="Times New Roman" panose="02020603050405020304" pitchFamily="18" charset="0"/>
              </a:rPr>
              <a:t>        JOIN BASKETBALL_MASTER M ON X.PLAYER_ID=M.BIOID;</a:t>
            </a:r>
            <a:endParaRPr lang="en-US" sz="1050" dirty="0" smtClean="0">
              <a:latin typeface="Times New Roman" panose="02020603050405020304" pitchFamily="18" charset="0"/>
              <a:cs typeface="Times New Roman" panose="02020603050405020304" pitchFamily="18" charset="0"/>
            </a:endParaRPr>
          </a:p>
          <a:p>
            <a:pPr marL="0" indent="0">
              <a:spcBef>
                <a:spcPts val="0"/>
              </a:spcBef>
              <a:buNone/>
            </a:pPr>
            <a:r>
              <a:rPr lang="en-US" sz="1050" dirty="0" smtClean="0">
                <a:latin typeface="Times New Roman" panose="02020603050405020304" pitchFamily="18" charset="0"/>
                <a:cs typeface="Times New Roman" panose="02020603050405020304" pitchFamily="18" charset="0"/>
              </a:rPr>
              <a:t/>
            </a:r>
            <a:br>
              <a:rPr lang="en-US" sz="1050" dirty="0" smtClean="0">
                <a:latin typeface="Times New Roman" panose="02020603050405020304" pitchFamily="18" charset="0"/>
                <a:cs typeface="Times New Roman" panose="02020603050405020304" pitchFamily="18" charset="0"/>
              </a:rPr>
            </a:br>
            <a:r>
              <a:rPr lang="en-US" sz="1050" dirty="0" smtClean="0">
                <a:solidFill>
                  <a:srgbClr val="000000"/>
                </a:solidFill>
                <a:latin typeface="Times New Roman" panose="02020603050405020304" pitchFamily="18" charset="0"/>
                <a:cs typeface="Times New Roman" panose="02020603050405020304" pitchFamily="18" charset="0"/>
              </a:rPr>
              <a:t>CREATE VIEW MaxPoints30 AS</a:t>
            </a:r>
            <a:endParaRPr lang="en-US" sz="1050" dirty="0" smtClean="0">
              <a:latin typeface="Times New Roman" panose="02020603050405020304" pitchFamily="18" charset="0"/>
              <a:cs typeface="Times New Roman" panose="02020603050405020304" pitchFamily="18" charset="0"/>
            </a:endParaRPr>
          </a:p>
          <a:p>
            <a:pPr marL="0" indent="0">
              <a:spcBef>
                <a:spcPts val="0"/>
              </a:spcBef>
              <a:buNone/>
            </a:pPr>
            <a:r>
              <a:rPr lang="en-US" sz="1050" dirty="0" smtClean="0">
                <a:solidFill>
                  <a:srgbClr val="000000"/>
                </a:solidFill>
                <a:latin typeface="Times New Roman" panose="02020603050405020304" pitchFamily="18" charset="0"/>
                <a:cs typeface="Times New Roman" panose="02020603050405020304" pitchFamily="18" charset="0"/>
              </a:rPr>
              <a:t>    SELECT AVG(height) AS </a:t>
            </a:r>
            <a:r>
              <a:rPr lang="en-US" sz="1050" dirty="0" err="1" smtClean="0">
                <a:solidFill>
                  <a:srgbClr val="000000"/>
                </a:solidFill>
                <a:latin typeface="Times New Roman" panose="02020603050405020304" pitchFamily="18" charset="0"/>
                <a:cs typeface="Times New Roman" panose="02020603050405020304" pitchFamily="18" charset="0"/>
              </a:rPr>
              <a:t>avgH</a:t>
            </a:r>
            <a:r>
              <a:rPr lang="en-US" sz="1050" dirty="0" smtClean="0">
                <a:solidFill>
                  <a:srgbClr val="000000"/>
                </a:solidFill>
                <a:latin typeface="Times New Roman" panose="02020603050405020304" pitchFamily="18" charset="0"/>
                <a:cs typeface="Times New Roman" panose="02020603050405020304" pitchFamily="18" charset="0"/>
              </a:rPr>
              <a:t>, AVG(weight) AS </a:t>
            </a:r>
            <a:r>
              <a:rPr lang="en-US" sz="1050" dirty="0" err="1" smtClean="0">
                <a:solidFill>
                  <a:srgbClr val="000000"/>
                </a:solidFill>
                <a:latin typeface="Times New Roman" panose="02020603050405020304" pitchFamily="18" charset="0"/>
                <a:cs typeface="Times New Roman" panose="02020603050405020304" pitchFamily="18" charset="0"/>
              </a:rPr>
              <a:t>avgW</a:t>
            </a:r>
            <a:endParaRPr lang="en-US" sz="1050" dirty="0" smtClean="0">
              <a:latin typeface="Times New Roman" panose="02020603050405020304" pitchFamily="18" charset="0"/>
              <a:cs typeface="Times New Roman" panose="02020603050405020304" pitchFamily="18" charset="0"/>
            </a:endParaRPr>
          </a:p>
          <a:p>
            <a:pPr marL="0" indent="0">
              <a:spcBef>
                <a:spcPts val="0"/>
              </a:spcBef>
              <a:buNone/>
            </a:pPr>
            <a:r>
              <a:rPr lang="en-US" sz="1050" dirty="0" smtClean="0">
                <a:solidFill>
                  <a:srgbClr val="000000"/>
                </a:solidFill>
                <a:latin typeface="Times New Roman" panose="02020603050405020304" pitchFamily="18" charset="0"/>
                <a:cs typeface="Times New Roman" panose="02020603050405020304" pitchFamily="18" charset="0"/>
              </a:rPr>
              <a:t>    FROM</a:t>
            </a:r>
            <a:endParaRPr lang="en-US" sz="1050" dirty="0" smtClean="0">
              <a:latin typeface="Times New Roman" panose="02020603050405020304" pitchFamily="18" charset="0"/>
              <a:cs typeface="Times New Roman" panose="02020603050405020304" pitchFamily="18" charset="0"/>
            </a:endParaRPr>
          </a:p>
          <a:p>
            <a:pPr marL="0" indent="0">
              <a:spcBef>
                <a:spcPts val="0"/>
              </a:spcBef>
              <a:buNone/>
            </a:pPr>
            <a:r>
              <a:rPr lang="en-US" sz="1050" dirty="0" smtClean="0">
                <a:solidFill>
                  <a:srgbClr val="000000"/>
                </a:solidFill>
                <a:latin typeface="Times New Roman" panose="02020603050405020304" pitchFamily="18" charset="0"/>
                <a:cs typeface="Times New Roman" panose="02020603050405020304" pitchFamily="18" charset="0"/>
              </a:rPr>
              <a:t>        (SELECT PLAYER_ID, MAX(POINTS) AS MAXPOINTS</a:t>
            </a:r>
            <a:endParaRPr lang="en-US" sz="1050" dirty="0" smtClean="0">
              <a:latin typeface="Times New Roman" panose="02020603050405020304" pitchFamily="18" charset="0"/>
              <a:cs typeface="Times New Roman" panose="02020603050405020304" pitchFamily="18" charset="0"/>
            </a:endParaRPr>
          </a:p>
          <a:p>
            <a:pPr marL="0" indent="0">
              <a:spcBef>
                <a:spcPts val="0"/>
              </a:spcBef>
              <a:buNone/>
            </a:pPr>
            <a:r>
              <a:rPr lang="en-US" sz="1050" dirty="0" smtClean="0">
                <a:solidFill>
                  <a:srgbClr val="000000"/>
                </a:solidFill>
                <a:latin typeface="Times New Roman" panose="02020603050405020304" pitchFamily="18" charset="0"/>
                <a:cs typeface="Times New Roman" panose="02020603050405020304" pitchFamily="18" charset="0"/>
              </a:rPr>
              <a:t>        FROM BASKETBALL_PLAYER_ALLSTAR</a:t>
            </a:r>
            <a:endParaRPr lang="en-US" sz="1050" dirty="0" smtClean="0">
              <a:latin typeface="Times New Roman" panose="02020603050405020304" pitchFamily="18" charset="0"/>
              <a:cs typeface="Times New Roman" panose="02020603050405020304" pitchFamily="18" charset="0"/>
            </a:endParaRPr>
          </a:p>
          <a:p>
            <a:pPr marL="0" indent="0">
              <a:spcBef>
                <a:spcPts val="0"/>
              </a:spcBef>
              <a:buNone/>
            </a:pPr>
            <a:r>
              <a:rPr lang="en-US" sz="1050" dirty="0" smtClean="0">
                <a:solidFill>
                  <a:srgbClr val="000000"/>
                </a:solidFill>
                <a:latin typeface="Times New Roman" panose="02020603050405020304" pitchFamily="18" charset="0"/>
                <a:cs typeface="Times New Roman" panose="02020603050405020304" pitchFamily="18" charset="0"/>
              </a:rPr>
              <a:t>        GROUP BY PLAYER_ID</a:t>
            </a:r>
            <a:endParaRPr lang="en-US" sz="1050" dirty="0" smtClean="0">
              <a:latin typeface="Times New Roman" panose="02020603050405020304" pitchFamily="18" charset="0"/>
              <a:cs typeface="Times New Roman" panose="02020603050405020304" pitchFamily="18" charset="0"/>
            </a:endParaRPr>
          </a:p>
          <a:p>
            <a:pPr marL="0" indent="0">
              <a:spcBef>
                <a:spcPts val="0"/>
              </a:spcBef>
              <a:buNone/>
            </a:pPr>
            <a:r>
              <a:rPr lang="en-US" sz="1050" dirty="0" smtClean="0">
                <a:solidFill>
                  <a:srgbClr val="000000"/>
                </a:solidFill>
                <a:latin typeface="Times New Roman" panose="02020603050405020304" pitchFamily="18" charset="0"/>
                <a:cs typeface="Times New Roman" panose="02020603050405020304" pitchFamily="18" charset="0"/>
              </a:rPr>
              <a:t>        HAVING MAX(POINTS)&gt;20 AND MAX(POINTS)&lt;=30) X</a:t>
            </a:r>
            <a:endParaRPr lang="en-US" sz="1050" dirty="0" smtClean="0">
              <a:latin typeface="Times New Roman" panose="02020603050405020304" pitchFamily="18" charset="0"/>
              <a:cs typeface="Times New Roman" panose="02020603050405020304" pitchFamily="18" charset="0"/>
            </a:endParaRPr>
          </a:p>
          <a:p>
            <a:pPr marL="0" indent="0">
              <a:spcBef>
                <a:spcPts val="0"/>
              </a:spcBef>
              <a:buNone/>
            </a:pPr>
            <a:r>
              <a:rPr lang="en-US" sz="1050" dirty="0" smtClean="0">
                <a:solidFill>
                  <a:srgbClr val="000000"/>
                </a:solidFill>
                <a:latin typeface="Times New Roman" panose="02020603050405020304" pitchFamily="18" charset="0"/>
                <a:cs typeface="Times New Roman" panose="02020603050405020304" pitchFamily="18" charset="0"/>
              </a:rPr>
              <a:t>        JOIN BASKETBALL_MASTER M ON X.PLAYER_ID=M.BIOID;</a:t>
            </a:r>
          </a:p>
          <a:p>
            <a:pPr marL="0" indent="0">
              <a:spcBef>
                <a:spcPts val="0"/>
              </a:spcBef>
              <a:buNone/>
            </a:pPr>
            <a:r>
              <a:rPr lang="en-US" sz="1050" dirty="0" smtClean="0">
                <a:latin typeface="Times New Roman" panose="02020603050405020304" pitchFamily="18" charset="0"/>
                <a:cs typeface="Times New Roman" panose="02020603050405020304" pitchFamily="18" charset="0"/>
              </a:rPr>
              <a:t/>
            </a:r>
            <a:br>
              <a:rPr lang="en-US" sz="1050" dirty="0" smtClean="0">
                <a:latin typeface="Times New Roman" panose="02020603050405020304" pitchFamily="18" charset="0"/>
                <a:cs typeface="Times New Roman" panose="02020603050405020304" pitchFamily="18" charset="0"/>
              </a:rPr>
            </a:br>
            <a:r>
              <a:rPr lang="en-US" sz="1050" dirty="0" smtClean="0">
                <a:solidFill>
                  <a:srgbClr val="000000"/>
                </a:solidFill>
                <a:latin typeface="Times New Roman" panose="02020603050405020304" pitchFamily="18" charset="0"/>
                <a:cs typeface="Times New Roman" panose="02020603050405020304" pitchFamily="18" charset="0"/>
              </a:rPr>
              <a:t>CREATE VIEW MaxPoints20 AS</a:t>
            </a:r>
            <a:endParaRPr lang="en-US" sz="1050" dirty="0" smtClean="0">
              <a:latin typeface="Times New Roman" panose="02020603050405020304" pitchFamily="18" charset="0"/>
              <a:cs typeface="Times New Roman" panose="02020603050405020304" pitchFamily="18" charset="0"/>
            </a:endParaRPr>
          </a:p>
          <a:p>
            <a:pPr marL="0" indent="0">
              <a:spcBef>
                <a:spcPts val="0"/>
              </a:spcBef>
              <a:buNone/>
            </a:pPr>
            <a:r>
              <a:rPr lang="en-US" sz="1050" dirty="0" smtClean="0">
                <a:solidFill>
                  <a:srgbClr val="000000"/>
                </a:solidFill>
                <a:latin typeface="Times New Roman" panose="02020603050405020304" pitchFamily="18" charset="0"/>
                <a:cs typeface="Times New Roman" panose="02020603050405020304" pitchFamily="18" charset="0"/>
              </a:rPr>
              <a:t>    SELECT AVG(height) AS </a:t>
            </a:r>
            <a:r>
              <a:rPr lang="en-US" sz="1050" dirty="0" err="1" smtClean="0">
                <a:solidFill>
                  <a:srgbClr val="000000"/>
                </a:solidFill>
                <a:latin typeface="Times New Roman" panose="02020603050405020304" pitchFamily="18" charset="0"/>
                <a:cs typeface="Times New Roman" panose="02020603050405020304" pitchFamily="18" charset="0"/>
              </a:rPr>
              <a:t>avgH</a:t>
            </a:r>
            <a:r>
              <a:rPr lang="en-US" sz="1050" dirty="0" smtClean="0">
                <a:solidFill>
                  <a:srgbClr val="000000"/>
                </a:solidFill>
                <a:latin typeface="Times New Roman" panose="02020603050405020304" pitchFamily="18" charset="0"/>
                <a:cs typeface="Times New Roman" panose="02020603050405020304" pitchFamily="18" charset="0"/>
              </a:rPr>
              <a:t>, AVG(weight) AS </a:t>
            </a:r>
            <a:r>
              <a:rPr lang="en-US" sz="1050" dirty="0" err="1" smtClean="0">
                <a:solidFill>
                  <a:srgbClr val="000000"/>
                </a:solidFill>
                <a:latin typeface="Times New Roman" panose="02020603050405020304" pitchFamily="18" charset="0"/>
                <a:cs typeface="Times New Roman" panose="02020603050405020304" pitchFamily="18" charset="0"/>
              </a:rPr>
              <a:t>avgW</a:t>
            </a:r>
            <a:endParaRPr lang="en-US" sz="1050" dirty="0" smtClean="0">
              <a:latin typeface="Times New Roman" panose="02020603050405020304" pitchFamily="18" charset="0"/>
              <a:cs typeface="Times New Roman" panose="02020603050405020304" pitchFamily="18" charset="0"/>
            </a:endParaRPr>
          </a:p>
          <a:p>
            <a:pPr marL="0" indent="0">
              <a:spcBef>
                <a:spcPts val="0"/>
              </a:spcBef>
              <a:buNone/>
            </a:pPr>
            <a:r>
              <a:rPr lang="en-US" sz="1050" dirty="0" smtClean="0">
                <a:solidFill>
                  <a:srgbClr val="000000"/>
                </a:solidFill>
                <a:latin typeface="Times New Roman" panose="02020603050405020304" pitchFamily="18" charset="0"/>
                <a:cs typeface="Times New Roman" panose="02020603050405020304" pitchFamily="18" charset="0"/>
              </a:rPr>
              <a:t>    FROM</a:t>
            </a:r>
            <a:endParaRPr lang="en-US" sz="1050" dirty="0" smtClean="0">
              <a:latin typeface="Times New Roman" panose="02020603050405020304" pitchFamily="18" charset="0"/>
              <a:cs typeface="Times New Roman" panose="02020603050405020304" pitchFamily="18" charset="0"/>
            </a:endParaRPr>
          </a:p>
          <a:p>
            <a:pPr marL="0" indent="0">
              <a:spcBef>
                <a:spcPts val="0"/>
              </a:spcBef>
              <a:buNone/>
            </a:pPr>
            <a:r>
              <a:rPr lang="en-US" sz="1050" dirty="0" smtClean="0">
                <a:solidFill>
                  <a:srgbClr val="000000"/>
                </a:solidFill>
                <a:latin typeface="Times New Roman" panose="02020603050405020304" pitchFamily="18" charset="0"/>
                <a:cs typeface="Times New Roman" panose="02020603050405020304" pitchFamily="18" charset="0"/>
              </a:rPr>
              <a:t>        (SELECT PLAYER_ID, MAX(POINTS) AS MAXPOINTS</a:t>
            </a:r>
            <a:endParaRPr lang="en-US" sz="1050" dirty="0" smtClean="0">
              <a:latin typeface="Times New Roman" panose="02020603050405020304" pitchFamily="18" charset="0"/>
              <a:cs typeface="Times New Roman" panose="02020603050405020304" pitchFamily="18" charset="0"/>
            </a:endParaRPr>
          </a:p>
          <a:p>
            <a:pPr marL="0" indent="0">
              <a:spcBef>
                <a:spcPts val="0"/>
              </a:spcBef>
              <a:buNone/>
            </a:pPr>
            <a:r>
              <a:rPr lang="en-US" sz="1050" dirty="0" smtClean="0">
                <a:solidFill>
                  <a:srgbClr val="000000"/>
                </a:solidFill>
                <a:latin typeface="Times New Roman" panose="02020603050405020304" pitchFamily="18" charset="0"/>
                <a:cs typeface="Times New Roman" panose="02020603050405020304" pitchFamily="18" charset="0"/>
              </a:rPr>
              <a:t>        FROM BASKETBALL_PLAYER_ALLSTAR</a:t>
            </a:r>
            <a:endParaRPr lang="en-US" sz="1050" dirty="0" smtClean="0">
              <a:latin typeface="Times New Roman" panose="02020603050405020304" pitchFamily="18" charset="0"/>
              <a:cs typeface="Times New Roman" panose="02020603050405020304" pitchFamily="18" charset="0"/>
            </a:endParaRPr>
          </a:p>
          <a:p>
            <a:pPr marL="0" indent="0">
              <a:spcBef>
                <a:spcPts val="0"/>
              </a:spcBef>
              <a:buNone/>
            </a:pPr>
            <a:r>
              <a:rPr lang="en-US" sz="1050" dirty="0" smtClean="0">
                <a:solidFill>
                  <a:srgbClr val="000000"/>
                </a:solidFill>
                <a:latin typeface="Times New Roman" panose="02020603050405020304" pitchFamily="18" charset="0"/>
                <a:cs typeface="Times New Roman" panose="02020603050405020304" pitchFamily="18" charset="0"/>
              </a:rPr>
              <a:t>        GROUP BY PLAYER_ID</a:t>
            </a:r>
            <a:endParaRPr lang="en-US" sz="1050" dirty="0" smtClean="0">
              <a:latin typeface="Times New Roman" panose="02020603050405020304" pitchFamily="18" charset="0"/>
              <a:cs typeface="Times New Roman" panose="02020603050405020304" pitchFamily="18" charset="0"/>
            </a:endParaRPr>
          </a:p>
          <a:p>
            <a:pPr marL="0" indent="0">
              <a:spcBef>
                <a:spcPts val="0"/>
              </a:spcBef>
              <a:buNone/>
            </a:pPr>
            <a:r>
              <a:rPr lang="en-US" sz="1050" dirty="0" smtClean="0">
                <a:solidFill>
                  <a:srgbClr val="000000"/>
                </a:solidFill>
                <a:latin typeface="Times New Roman" panose="02020603050405020304" pitchFamily="18" charset="0"/>
                <a:cs typeface="Times New Roman" panose="02020603050405020304" pitchFamily="18" charset="0"/>
              </a:rPr>
              <a:t>        HAVING MAX(POINTS)&gt;10 AND MAX(POINTS)&lt;=20) X</a:t>
            </a:r>
            <a:endParaRPr lang="en-US" sz="1050" dirty="0" smtClean="0">
              <a:latin typeface="Times New Roman" panose="02020603050405020304" pitchFamily="18" charset="0"/>
              <a:cs typeface="Times New Roman" panose="02020603050405020304" pitchFamily="18" charset="0"/>
            </a:endParaRPr>
          </a:p>
          <a:p>
            <a:pPr marL="0" indent="0">
              <a:spcBef>
                <a:spcPts val="0"/>
              </a:spcBef>
              <a:buNone/>
            </a:pPr>
            <a:r>
              <a:rPr lang="en-US" sz="1050" dirty="0" smtClean="0">
                <a:solidFill>
                  <a:srgbClr val="000000"/>
                </a:solidFill>
                <a:latin typeface="Times New Roman" panose="02020603050405020304" pitchFamily="18" charset="0"/>
                <a:cs typeface="Times New Roman" panose="02020603050405020304" pitchFamily="18" charset="0"/>
              </a:rPr>
              <a:t>        JOIN BASKETBALL_MASTER M ON X.PLAYER_ID=M.BIOID;</a:t>
            </a:r>
            <a:endParaRPr lang="en-US" sz="1050" dirty="0" smtClean="0">
              <a:latin typeface="Times New Roman" panose="02020603050405020304" pitchFamily="18" charset="0"/>
              <a:cs typeface="Times New Roman" panose="02020603050405020304" pitchFamily="18" charset="0"/>
            </a:endParaRPr>
          </a:p>
          <a:p>
            <a:pPr marL="0" indent="0">
              <a:spcBef>
                <a:spcPts val="0"/>
              </a:spcBef>
              <a:buNone/>
            </a:pPr>
            <a:r>
              <a:rPr lang="en-US" sz="1050" dirty="0" smtClean="0">
                <a:solidFill>
                  <a:srgbClr val="000000"/>
                </a:solidFill>
                <a:latin typeface="Times New Roman" panose="02020603050405020304" pitchFamily="18" charset="0"/>
                <a:cs typeface="Times New Roman" panose="02020603050405020304" pitchFamily="18" charset="0"/>
              </a:rPr>
              <a:t>    </a:t>
            </a:r>
            <a:endParaRPr lang="en-US" sz="1050" dirty="0" smtClean="0">
              <a:latin typeface="Times New Roman" panose="02020603050405020304" pitchFamily="18" charset="0"/>
              <a:cs typeface="Times New Roman" panose="02020603050405020304" pitchFamily="18" charset="0"/>
            </a:endParaRPr>
          </a:p>
          <a:p>
            <a:pPr marL="0" indent="0">
              <a:spcBef>
                <a:spcPts val="0"/>
              </a:spcBef>
              <a:buNone/>
            </a:pPr>
            <a:r>
              <a:rPr lang="en-US" sz="1050" dirty="0" smtClean="0">
                <a:solidFill>
                  <a:srgbClr val="000000"/>
                </a:solidFill>
                <a:latin typeface="Times New Roman" panose="02020603050405020304" pitchFamily="18" charset="0"/>
                <a:cs typeface="Times New Roman" panose="02020603050405020304" pitchFamily="18" charset="0"/>
              </a:rPr>
              <a:t>CREATE VIEW MaxPoints10 AS</a:t>
            </a:r>
            <a:endParaRPr lang="en-US" sz="1050" dirty="0" smtClean="0">
              <a:latin typeface="Times New Roman" panose="02020603050405020304" pitchFamily="18" charset="0"/>
              <a:cs typeface="Times New Roman" panose="02020603050405020304" pitchFamily="18" charset="0"/>
            </a:endParaRPr>
          </a:p>
          <a:p>
            <a:pPr marL="0" indent="0">
              <a:spcBef>
                <a:spcPts val="0"/>
              </a:spcBef>
              <a:buNone/>
            </a:pPr>
            <a:r>
              <a:rPr lang="en-US" sz="1050" dirty="0" smtClean="0">
                <a:solidFill>
                  <a:srgbClr val="000000"/>
                </a:solidFill>
                <a:latin typeface="Times New Roman" panose="02020603050405020304" pitchFamily="18" charset="0"/>
                <a:cs typeface="Times New Roman" panose="02020603050405020304" pitchFamily="18" charset="0"/>
              </a:rPr>
              <a:t>    SELECT AVG(height) AS </a:t>
            </a:r>
            <a:r>
              <a:rPr lang="en-US" sz="1050" dirty="0" err="1" smtClean="0">
                <a:solidFill>
                  <a:srgbClr val="000000"/>
                </a:solidFill>
                <a:latin typeface="Times New Roman" panose="02020603050405020304" pitchFamily="18" charset="0"/>
                <a:cs typeface="Times New Roman" panose="02020603050405020304" pitchFamily="18" charset="0"/>
              </a:rPr>
              <a:t>avgH</a:t>
            </a:r>
            <a:r>
              <a:rPr lang="en-US" sz="1050" dirty="0" smtClean="0">
                <a:solidFill>
                  <a:srgbClr val="000000"/>
                </a:solidFill>
                <a:latin typeface="Times New Roman" panose="02020603050405020304" pitchFamily="18" charset="0"/>
                <a:cs typeface="Times New Roman" panose="02020603050405020304" pitchFamily="18" charset="0"/>
              </a:rPr>
              <a:t>, AVG(weight) AS </a:t>
            </a:r>
            <a:r>
              <a:rPr lang="en-US" sz="1050" dirty="0" err="1" smtClean="0">
                <a:solidFill>
                  <a:srgbClr val="000000"/>
                </a:solidFill>
                <a:latin typeface="Times New Roman" panose="02020603050405020304" pitchFamily="18" charset="0"/>
                <a:cs typeface="Times New Roman" panose="02020603050405020304" pitchFamily="18" charset="0"/>
              </a:rPr>
              <a:t>avgW</a:t>
            </a:r>
            <a:endParaRPr lang="en-US" sz="1050" dirty="0" smtClean="0">
              <a:latin typeface="Times New Roman" panose="02020603050405020304" pitchFamily="18" charset="0"/>
              <a:cs typeface="Times New Roman" panose="02020603050405020304" pitchFamily="18" charset="0"/>
            </a:endParaRPr>
          </a:p>
          <a:p>
            <a:pPr marL="0" indent="0">
              <a:spcBef>
                <a:spcPts val="0"/>
              </a:spcBef>
              <a:buNone/>
            </a:pPr>
            <a:r>
              <a:rPr lang="en-US" sz="1050" dirty="0" smtClean="0">
                <a:solidFill>
                  <a:srgbClr val="000000"/>
                </a:solidFill>
                <a:latin typeface="Times New Roman" panose="02020603050405020304" pitchFamily="18" charset="0"/>
                <a:cs typeface="Times New Roman" panose="02020603050405020304" pitchFamily="18" charset="0"/>
              </a:rPr>
              <a:t>    FROM</a:t>
            </a:r>
            <a:endParaRPr lang="en-US" sz="1050" dirty="0" smtClean="0">
              <a:latin typeface="Times New Roman" panose="02020603050405020304" pitchFamily="18" charset="0"/>
              <a:cs typeface="Times New Roman" panose="02020603050405020304" pitchFamily="18" charset="0"/>
            </a:endParaRPr>
          </a:p>
          <a:p>
            <a:pPr marL="0" indent="0">
              <a:spcBef>
                <a:spcPts val="0"/>
              </a:spcBef>
              <a:buNone/>
            </a:pPr>
            <a:r>
              <a:rPr lang="en-US" sz="1050" dirty="0" smtClean="0">
                <a:solidFill>
                  <a:srgbClr val="000000"/>
                </a:solidFill>
                <a:latin typeface="Times New Roman" panose="02020603050405020304" pitchFamily="18" charset="0"/>
                <a:cs typeface="Times New Roman" panose="02020603050405020304" pitchFamily="18" charset="0"/>
              </a:rPr>
              <a:t>        (SELECT PLAYER_ID, MAX(POINTS) AS MAXPOINTS</a:t>
            </a:r>
            <a:endParaRPr lang="en-US" sz="1050" dirty="0" smtClean="0">
              <a:latin typeface="Times New Roman" panose="02020603050405020304" pitchFamily="18" charset="0"/>
              <a:cs typeface="Times New Roman" panose="02020603050405020304" pitchFamily="18" charset="0"/>
            </a:endParaRPr>
          </a:p>
          <a:p>
            <a:pPr marL="0" indent="0">
              <a:spcBef>
                <a:spcPts val="0"/>
              </a:spcBef>
              <a:buNone/>
            </a:pPr>
            <a:r>
              <a:rPr lang="en-US" sz="1050" dirty="0" smtClean="0">
                <a:solidFill>
                  <a:srgbClr val="000000"/>
                </a:solidFill>
                <a:latin typeface="Times New Roman" panose="02020603050405020304" pitchFamily="18" charset="0"/>
                <a:cs typeface="Times New Roman" panose="02020603050405020304" pitchFamily="18" charset="0"/>
              </a:rPr>
              <a:t>        FROM BASKETBALL_PLAYER_ALLSTAR</a:t>
            </a:r>
            <a:endParaRPr lang="en-US" sz="1050" dirty="0" smtClean="0">
              <a:latin typeface="Times New Roman" panose="02020603050405020304" pitchFamily="18" charset="0"/>
              <a:cs typeface="Times New Roman" panose="02020603050405020304" pitchFamily="18" charset="0"/>
            </a:endParaRPr>
          </a:p>
          <a:p>
            <a:pPr marL="0" indent="0">
              <a:spcBef>
                <a:spcPts val="0"/>
              </a:spcBef>
              <a:buNone/>
            </a:pPr>
            <a:r>
              <a:rPr lang="en-US" sz="1050" dirty="0" smtClean="0">
                <a:solidFill>
                  <a:srgbClr val="000000"/>
                </a:solidFill>
                <a:latin typeface="Times New Roman" panose="02020603050405020304" pitchFamily="18" charset="0"/>
                <a:cs typeface="Times New Roman" panose="02020603050405020304" pitchFamily="18" charset="0"/>
              </a:rPr>
              <a:t>        GROUP BY PLAYER_ID</a:t>
            </a:r>
            <a:endParaRPr lang="en-US" sz="1050" dirty="0" smtClean="0">
              <a:latin typeface="Times New Roman" panose="02020603050405020304" pitchFamily="18" charset="0"/>
              <a:cs typeface="Times New Roman" panose="02020603050405020304" pitchFamily="18" charset="0"/>
            </a:endParaRPr>
          </a:p>
          <a:p>
            <a:pPr marL="0" indent="0">
              <a:spcBef>
                <a:spcPts val="0"/>
              </a:spcBef>
              <a:buNone/>
            </a:pPr>
            <a:r>
              <a:rPr lang="en-US" sz="1050" dirty="0" smtClean="0">
                <a:solidFill>
                  <a:srgbClr val="000000"/>
                </a:solidFill>
                <a:latin typeface="Times New Roman" panose="02020603050405020304" pitchFamily="18" charset="0"/>
                <a:cs typeface="Times New Roman" panose="02020603050405020304" pitchFamily="18" charset="0"/>
              </a:rPr>
              <a:t>        HAVING MAX(POINTS)&gt;0 AND MAX(POINTS)&lt;=10) X</a:t>
            </a:r>
            <a:endParaRPr lang="en-US" sz="1050" dirty="0" smtClean="0">
              <a:latin typeface="Times New Roman" panose="02020603050405020304" pitchFamily="18" charset="0"/>
              <a:cs typeface="Times New Roman" panose="02020603050405020304" pitchFamily="18" charset="0"/>
            </a:endParaRPr>
          </a:p>
          <a:p>
            <a:pPr marL="0" indent="0">
              <a:spcBef>
                <a:spcPts val="0"/>
              </a:spcBef>
              <a:buNone/>
            </a:pPr>
            <a:r>
              <a:rPr lang="en-US" sz="1050" dirty="0" smtClean="0">
                <a:solidFill>
                  <a:srgbClr val="000000"/>
                </a:solidFill>
                <a:latin typeface="Times New Roman" panose="02020603050405020304" pitchFamily="18" charset="0"/>
                <a:cs typeface="Times New Roman" panose="02020603050405020304" pitchFamily="18" charset="0"/>
              </a:rPr>
              <a:t>        JOIN BASKETBALL_MASTER M ON X.PLAYER_ID=M.BIOID;</a:t>
            </a:r>
            <a:endParaRPr lang="en-US" sz="1050" dirty="0" smtClean="0">
              <a:latin typeface="Times New Roman" panose="02020603050405020304" pitchFamily="18" charset="0"/>
              <a:cs typeface="Times New Roman" panose="02020603050405020304" pitchFamily="18" charset="0"/>
            </a:endParaRPr>
          </a:p>
          <a:p>
            <a:pPr marL="0" indent="0">
              <a:spcBef>
                <a:spcPts val="0"/>
              </a:spcBef>
              <a:buNone/>
            </a:pPr>
            <a:r>
              <a:rPr lang="en-US" sz="1050" dirty="0" smtClean="0">
                <a:latin typeface="Times New Roman" panose="02020603050405020304" pitchFamily="18" charset="0"/>
                <a:cs typeface="Times New Roman" panose="02020603050405020304" pitchFamily="18" charset="0"/>
              </a:rPr>
              <a:t/>
            </a:r>
            <a:br>
              <a:rPr lang="en-US" sz="1050" dirty="0" smtClean="0">
                <a:latin typeface="Times New Roman" panose="02020603050405020304" pitchFamily="18" charset="0"/>
                <a:cs typeface="Times New Roman" panose="02020603050405020304" pitchFamily="18" charset="0"/>
              </a:rPr>
            </a:br>
            <a:r>
              <a:rPr lang="en-US" sz="1050" dirty="0" smtClean="0">
                <a:solidFill>
                  <a:srgbClr val="000000"/>
                </a:solidFill>
                <a:latin typeface="Times New Roman" panose="02020603050405020304" pitchFamily="18" charset="0"/>
                <a:cs typeface="Times New Roman" panose="02020603050405020304" pitchFamily="18" charset="0"/>
              </a:rPr>
              <a:t>SELECT </a:t>
            </a:r>
            <a:r>
              <a:rPr lang="en-US" sz="1050" dirty="0" err="1" smtClean="0">
                <a:solidFill>
                  <a:srgbClr val="000000"/>
                </a:solidFill>
                <a:latin typeface="Times New Roman" panose="02020603050405020304" pitchFamily="18" charset="0"/>
                <a:cs typeface="Times New Roman" panose="02020603050405020304" pitchFamily="18" charset="0"/>
              </a:rPr>
              <a:t>X.avgH</a:t>
            </a:r>
            <a:r>
              <a:rPr lang="en-US" sz="1050" dirty="0" smtClean="0">
                <a:solidFill>
                  <a:srgbClr val="000000"/>
                </a:solidFill>
                <a:latin typeface="Times New Roman" panose="02020603050405020304" pitchFamily="18" charset="0"/>
                <a:cs typeface="Times New Roman" panose="02020603050405020304" pitchFamily="18" charset="0"/>
              </a:rPr>
              <a:t> AS to10avgH, </a:t>
            </a:r>
            <a:r>
              <a:rPr lang="en-US" sz="1050" dirty="0" err="1" smtClean="0">
                <a:solidFill>
                  <a:srgbClr val="000000"/>
                </a:solidFill>
                <a:latin typeface="Times New Roman" panose="02020603050405020304" pitchFamily="18" charset="0"/>
                <a:cs typeface="Times New Roman" panose="02020603050405020304" pitchFamily="18" charset="0"/>
              </a:rPr>
              <a:t>X.avgW</a:t>
            </a:r>
            <a:r>
              <a:rPr lang="en-US" sz="1050" dirty="0" smtClean="0">
                <a:solidFill>
                  <a:srgbClr val="000000"/>
                </a:solidFill>
                <a:latin typeface="Times New Roman" panose="02020603050405020304" pitchFamily="18" charset="0"/>
                <a:cs typeface="Times New Roman" panose="02020603050405020304" pitchFamily="18" charset="0"/>
              </a:rPr>
              <a:t> AS to10avgW,  </a:t>
            </a:r>
            <a:r>
              <a:rPr lang="en-US" sz="1050" dirty="0" err="1" smtClean="0">
                <a:solidFill>
                  <a:srgbClr val="000000"/>
                </a:solidFill>
                <a:latin typeface="Times New Roman" panose="02020603050405020304" pitchFamily="18" charset="0"/>
                <a:cs typeface="Times New Roman" panose="02020603050405020304" pitchFamily="18" charset="0"/>
              </a:rPr>
              <a:t>Y.avgH</a:t>
            </a:r>
            <a:r>
              <a:rPr lang="en-US" sz="1050" dirty="0" smtClean="0">
                <a:solidFill>
                  <a:srgbClr val="000000"/>
                </a:solidFill>
                <a:latin typeface="Times New Roman" panose="02020603050405020304" pitchFamily="18" charset="0"/>
                <a:cs typeface="Times New Roman" panose="02020603050405020304" pitchFamily="18" charset="0"/>
              </a:rPr>
              <a:t> AS to20avgH, </a:t>
            </a:r>
            <a:r>
              <a:rPr lang="en-US" sz="1050" dirty="0" err="1" smtClean="0">
                <a:solidFill>
                  <a:srgbClr val="000000"/>
                </a:solidFill>
                <a:latin typeface="Times New Roman" panose="02020603050405020304" pitchFamily="18" charset="0"/>
                <a:cs typeface="Times New Roman" panose="02020603050405020304" pitchFamily="18" charset="0"/>
              </a:rPr>
              <a:t>Y.avgW</a:t>
            </a:r>
            <a:r>
              <a:rPr lang="en-US" sz="1050" dirty="0" smtClean="0">
                <a:solidFill>
                  <a:srgbClr val="000000"/>
                </a:solidFill>
                <a:latin typeface="Times New Roman" panose="02020603050405020304" pitchFamily="18" charset="0"/>
                <a:cs typeface="Times New Roman" panose="02020603050405020304" pitchFamily="18" charset="0"/>
              </a:rPr>
              <a:t> AS to20avgW,  </a:t>
            </a:r>
            <a:r>
              <a:rPr lang="en-US" sz="1050" dirty="0" err="1" smtClean="0">
                <a:solidFill>
                  <a:srgbClr val="000000"/>
                </a:solidFill>
                <a:latin typeface="Times New Roman" panose="02020603050405020304" pitchFamily="18" charset="0"/>
                <a:cs typeface="Times New Roman" panose="02020603050405020304" pitchFamily="18" charset="0"/>
              </a:rPr>
              <a:t>Z.avgH</a:t>
            </a:r>
            <a:r>
              <a:rPr lang="en-US" sz="1050" dirty="0" smtClean="0">
                <a:solidFill>
                  <a:srgbClr val="000000"/>
                </a:solidFill>
                <a:latin typeface="Times New Roman" panose="02020603050405020304" pitchFamily="18" charset="0"/>
                <a:cs typeface="Times New Roman" panose="02020603050405020304" pitchFamily="18" charset="0"/>
              </a:rPr>
              <a:t> AS to30avgH, </a:t>
            </a:r>
            <a:r>
              <a:rPr lang="en-US" sz="1050" dirty="0" err="1" smtClean="0">
                <a:solidFill>
                  <a:srgbClr val="000000"/>
                </a:solidFill>
                <a:latin typeface="Times New Roman" panose="02020603050405020304" pitchFamily="18" charset="0"/>
                <a:cs typeface="Times New Roman" panose="02020603050405020304" pitchFamily="18" charset="0"/>
              </a:rPr>
              <a:t>Z.avgW</a:t>
            </a:r>
            <a:r>
              <a:rPr lang="en-US" sz="1050" dirty="0" smtClean="0">
                <a:solidFill>
                  <a:srgbClr val="000000"/>
                </a:solidFill>
                <a:latin typeface="Times New Roman" panose="02020603050405020304" pitchFamily="18" charset="0"/>
                <a:cs typeface="Times New Roman" panose="02020603050405020304" pitchFamily="18" charset="0"/>
              </a:rPr>
              <a:t> AS to30avgW,  </a:t>
            </a:r>
            <a:r>
              <a:rPr lang="en-US" sz="1050" dirty="0" err="1" smtClean="0">
                <a:solidFill>
                  <a:srgbClr val="000000"/>
                </a:solidFill>
                <a:latin typeface="Times New Roman" panose="02020603050405020304" pitchFamily="18" charset="0"/>
                <a:cs typeface="Times New Roman" panose="02020603050405020304" pitchFamily="18" charset="0"/>
              </a:rPr>
              <a:t>ZZ.avgH</a:t>
            </a:r>
            <a:r>
              <a:rPr lang="en-US" sz="1050" dirty="0" smtClean="0">
                <a:solidFill>
                  <a:srgbClr val="000000"/>
                </a:solidFill>
                <a:latin typeface="Times New Roman" panose="02020603050405020304" pitchFamily="18" charset="0"/>
                <a:cs typeface="Times New Roman" panose="02020603050405020304" pitchFamily="18" charset="0"/>
              </a:rPr>
              <a:t> AS to40avgH, </a:t>
            </a:r>
            <a:r>
              <a:rPr lang="en-US" sz="1050" dirty="0" err="1" smtClean="0">
                <a:solidFill>
                  <a:srgbClr val="000000"/>
                </a:solidFill>
                <a:latin typeface="Times New Roman" panose="02020603050405020304" pitchFamily="18" charset="0"/>
                <a:cs typeface="Times New Roman" panose="02020603050405020304" pitchFamily="18" charset="0"/>
              </a:rPr>
              <a:t>ZZ.avgW</a:t>
            </a:r>
            <a:r>
              <a:rPr lang="en-US" sz="1050" dirty="0" smtClean="0">
                <a:solidFill>
                  <a:srgbClr val="000000"/>
                </a:solidFill>
                <a:latin typeface="Times New Roman" panose="02020603050405020304" pitchFamily="18" charset="0"/>
                <a:cs typeface="Times New Roman" panose="02020603050405020304" pitchFamily="18" charset="0"/>
              </a:rPr>
              <a:t> AS to40avgW</a:t>
            </a:r>
            <a:endParaRPr lang="en-US" sz="1050" dirty="0" smtClean="0">
              <a:latin typeface="Times New Roman" panose="02020603050405020304" pitchFamily="18" charset="0"/>
              <a:cs typeface="Times New Roman" panose="02020603050405020304" pitchFamily="18" charset="0"/>
            </a:endParaRPr>
          </a:p>
          <a:p>
            <a:pPr marL="0" indent="0">
              <a:spcBef>
                <a:spcPts val="0"/>
              </a:spcBef>
              <a:buNone/>
            </a:pPr>
            <a:r>
              <a:rPr lang="en-US" sz="1050" dirty="0" smtClean="0">
                <a:solidFill>
                  <a:srgbClr val="000000"/>
                </a:solidFill>
                <a:latin typeface="Times New Roman" panose="02020603050405020304" pitchFamily="18" charset="0"/>
                <a:cs typeface="Times New Roman" panose="02020603050405020304" pitchFamily="18" charset="0"/>
              </a:rPr>
              <a:t>FROM MaxPoints10 X, MaxPoints20 Y, MaxPoints30 Z, MaxPoints40 ZZ;</a:t>
            </a:r>
            <a:endParaRPr lang="en-US" sz="1050" dirty="0" smtClean="0">
              <a:latin typeface="Times New Roman" panose="02020603050405020304" pitchFamily="18" charset="0"/>
              <a:cs typeface="Times New Roman" panose="02020603050405020304" pitchFamily="18" charset="0"/>
            </a:endParaRPr>
          </a:p>
          <a:p>
            <a:pPr marL="0" indent="0">
              <a:spcBef>
                <a:spcPts val="0"/>
              </a:spcBef>
              <a:buNone/>
            </a:pPr>
            <a:r>
              <a:rPr lang="en-US" sz="1050" dirty="0" smtClean="0">
                <a:latin typeface="Times New Roman" panose="02020603050405020304" pitchFamily="18" charset="0"/>
                <a:cs typeface="Times New Roman" panose="02020603050405020304" pitchFamily="18" charset="0"/>
              </a:rPr>
              <a:t/>
            </a:r>
            <a:br>
              <a:rPr lang="en-US" sz="1050" dirty="0" smtClean="0">
                <a:latin typeface="Times New Roman" panose="02020603050405020304" pitchFamily="18" charset="0"/>
                <a:cs typeface="Times New Roman" panose="02020603050405020304" pitchFamily="18" charset="0"/>
              </a:rPr>
            </a:br>
            <a:r>
              <a:rPr lang="en-US" sz="1050" dirty="0" smtClean="0">
                <a:solidFill>
                  <a:srgbClr val="000000"/>
                </a:solidFill>
                <a:latin typeface="Times New Roman" panose="02020603050405020304" pitchFamily="18" charset="0"/>
                <a:cs typeface="Times New Roman" panose="02020603050405020304" pitchFamily="18" charset="0"/>
              </a:rPr>
              <a:t>    </a:t>
            </a:r>
            <a:endParaRPr lang="en-US" sz="1050" dirty="0" smtClean="0">
              <a:latin typeface="Times New Roman" panose="02020603050405020304" pitchFamily="18" charset="0"/>
              <a:cs typeface="Times New Roman" panose="02020603050405020304" pitchFamily="18" charset="0"/>
            </a:endParaRPr>
          </a:p>
          <a:p>
            <a:pPr marL="0" indent="0">
              <a:spcBef>
                <a:spcPts val="0"/>
              </a:spcBef>
              <a:buNone/>
            </a:pPr>
            <a:r>
              <a:rPr lang="en-US" sz="1050" dirty="0" smtClean="0">
                <a:solidFill>
                  <a:srgbClr val="000000"/>
                </a:solidFill>
                <a:latin typeface="Times New Roman" panose="02020603050405020304" pitchFamily="18" charset="0"/>
                <a:cs typeface="Times New Roman" panose="02020603050405020304" pitchFamily="18" charset="0"/>
              </a:rPr>
              <a:t>DROP VIEW MaxPoints10;</a:t>
            </a:r>
            <a:endParaRPr lang="en-US" sz="1050" dirty="0" smtClean="0">
              <a:latin typeface="Times New Roman" panose="02020603050405020304" pitchFamily="18" charset="0"/>
              <a:cs typeface="Times New Roman" panose="02020603050405020304" pitchFamily="18" charset="0"/>
            </a:endParaRPr>
          </a:p>
          <a:p>
            <a:pPr marL="0" indent="0">
              <a:spcBef>
                <a:spcPts val="0"/>
              </a:spcBef>
              <a:buNone/>
            </a:pPr>
            <a:r>
              <a:rPr lang="en-US" sz="1050" dirty="0" smtClean="0">
                <a:solidFill>
                  <a:srgbClr val="000000"/>
                </a:solidFill>
                <a:latin typeface="Times New Roman" panose="02020603050405020304" pitchFamily="18" charset="0"/>
                <a:cs typeface="Times New Roman" panose="02020603050405020304" pitchFamily="18" charset="0"/>
              </a:rPr>
              <a:t>DROP VIEW MaxPoints20;</a:t>
            </a:r>
            <a:endParaRPr lang="en-US" sz="1050" dirty="0" smtClean="0">
              <a:latin typeface="Times New Roman" panose="02020603050405020304" pitchFamily="18" charset="0"/>
              <a:cs typeface="Times New Roman" panose="02020603050405020304" pitchFamily="18" charset="0"/>
            </a:endParaRPr>
          </a:p>
          <a:p>
            <a:pPr marL="0" indent="0">
              <a:spcBef>
                <a:spcPts val="0"/>
              </a:spcBef>
              <a:buNone/>
            </a:pPr>
            <a:r>
              <a:rPr lang="en-US" sz="1050" dirty="0" smtClean="0">
                <a:solidFill>
                  <a:srgbClr val="000000"/>
                </a:solidFill>
                <a:latin typeface="Times New Roman" panose="02020603050405020304" pitchFamily="18" charset="0"/>
                <a:cs typeface="Times New Roman" panose="02020603050405020304" pitchFamily="18" charset="0"/>
              </a:rPr>
              <a:t>DROP VIEW MaxPoints30;</a:t>
            </a:r>
            <a:endParaRPr lang="en-US" sz="1050" dirty="0" smtClean="0">
              <a:latin typeface="Times New Roman" panose="02020603050405020304" pitchFamily="18" charset="0"/>
              <a:cs typeface="Times New Roman" panose="02020603050405020304" pitchFamily="18" charset="0"/>
            </a:endParaRPr>
          </a:p>
          <a:p>
            <a:pPr marL="0" indent="0">
              <a:spcBef>
                <a:spcPts val="0"/>
              </a:spcBef>
              <a:buNone/>
            </a:pPr>
            <a:r>
              <a:rPr lang="en-US" sz="1050" dirty="0" smtClean="0">
                <a:solidFill>
                  <a:srgbClr val="000000"/>
                </a:solidFill>
                <a:latin typeface="Times New Roman" panose="02020603050405020304" pitchFamily="18" charset="0"/>
                <a:cs typeface="Times New Roman" panose="02020603050405020304" pitchFamily="18" charset="0"/>
              </a:rPr>
              <a:t>DROP VIEW MaxPoints40;</a:t>
            </a:r>
            <a:endParaRPr lang="en-US" sz="1050" dirty="0" smtClean="0">
              <a:latin typeface="Times New Roman" panose="02020603050405020304" pitchFamily="18" charset="0"/>
              <a:cs typeface="Times New Roman" panose="02020603050405020304" pitchFamily="18" charset="0"/>
            </a:endParaRPr>
          </a:p>
          <a:p>
            <a:endParaRPr lang="en-US" sz="300" dirty="0"/>
          </a:p>
        </p:txBody>
      </p:sp>
    </p:spTree>
    <p:extLst>
      <p:ext uri="{BB962C8B-B14F-4D97-AF65-F5344CB8AC3E}">
        <p14:creationId xmlns:p14="http://schemas.microsoft.com/office/powerpoint/2010/main" val="11611315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CA" dirty="0"/>
          </a:p>
        </p:txBody>
      </p:sp>
      <p:pic>
        <p:nvPicPr>
          <p:cNvPr id="1024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
            <a:ext cx="11775989" cy="64749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9884357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Q12: </a:t>
            </a:r>
            <a:r>
              <a:rPr lang="en-US" dirty="0"/>
              <a:t>conclusions</a:t>
            </a:r>
            <a:br>
              <a:rPr lang="en-US" dirty="0"/>
            </a:br>
            <a:endParaRPr lang="en-US" dirty="0"/>
          </a:p>
        </p:txBody>
      </p:sp>
      <p:sp>
        <p:nvSpPr>
          <p:cNvPr id="5" name="Content Placeholder 2"/>
          <p:cNvSpPr>
            <a:spLocks noGrp="1"/>
          </p:cNvSpPr>
          <p:nvPr>
            <p:ph idx="1"/>
          </p:nvPr>
        </p:nvSpPr>
        <p:spPr>
          <a:xfrm>
            <a:off x="685800" y="2063396"/>
            <a:ext cx="10396883" cy="3311189"/>
          </a:xfrm>
        </p:spPr>
        <p:txBody>
          <a:bodyPr/>
          <a:lstStyle/>
          <a:p>
            <a:pPr>
              <a:spcBef>
                <a:spcPts val="0"/>
              </a:spcBef>
            </a:pPr>
            <a:r>
              <a:rPr lang="en-US" dirty="0" smtClean="0">
                <a:solidFill>
                  <a:srgbClr val="000000"/>
                </a:solidFill>
                <a:latin typeface="Times New Roman" panose="02020603050405020304" pitchFamily="18" charset="0"/>
                <a:cs typeface="Times New Roman" panose="02020603050405020304" pitchFamily="18" charset="0"/>
              </a:rPr>
              <a:t>The players were grouped into categories based on the max number of points they ever got in a single game</a:t>
            </a:r>
            <a:endParaRPr lang="en-US" dirty="0"/>
          </a:p>
          <a:p>
            <a:pPr>
              <a:spcBef>
                <a:spcPts val="0"/>
              </a:spcBef>
            </a:pPr>
            <a:r>
              <a:rPr lang="en-US" dirty="0" smtClean="0">
                <a:solidFill>
                  <a:srgbClr val="000000"/>
                </a:solidFill>
                <a:latin typeface="Times New Roman" panose="02020603050405020304" pitchFamily="18" charset="0"/>
                <a:cs typeface="Times New Roman" panose="02020603050405020304" pitchFamily="18" charset="0"/>
              </a:rPr>
              <a:t>Players whose max number of points ranged from 21-30 points tended be taller and heavier than other players</a:t>
            </a:r>
          </a:p>
          <a:p>
            <a:pPr>
              <a:spcBef>
                <a:spcPts val="0"/>
              </a:spcBef>
            </a:pPr>
            <a:r>
              <a:rPr lang="en-US" dirty="0" smtClean="0">
                <a:solidFill>
                  <a:srgbClr val="000000"/>
                </a:solidFill>
                <a:latin typeface="Times New Roman" panose="02020603050405020304" pitchFamily="18" charset="0"/>
                <a:cs typeface="Times New Roman" panose="02020603050405020304" pitchFamily="18" charset="0"/>
              </a:rPr>
              <a:t>Interestingly, players with 31-40 points tended to be quite tall but were also the lightest group</a:t>
            </a:r>
          </a:p>
          <a:p>
            <a:pPr>
              <a:spcBef>
                <a:spcPts val="0"/>
              </a:spcBef>
            </a:pPr>
            <a:r>
              <a:rPr lang="en-US" dirty="0" smtClean="0">
                <a:solidFill>
                  <a:srgbClr val="000000"/>
                </a:solidFill>
                <a:latin typeface="Times New Roman" panose="02020603050405020304" pitchFamily="18" charset="0"/>
                <a:cs typeface="Times New Roman" panose="02020603050405020304" pitchFamily="18" charset="0"/>
              </a:rPr>
              <a:t>Players with 1-10 points or 11-20 points tended to be shorter</a:t>
            </a:r>
          </a:p>
        </p:txBody>
      </p:sp>
    </p:spTree>
    <p:extLst>
      <p:ext uri="{BB962C8B-B14F-4D97-AF65-F5344CB8AC3E}">
        <p14:creationId xmlns:p14="http://schemas.microsoft.com/office/powerpoint/2010/main" val="71854561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1" y="685800"/>
            <a:ext cx="10657702" cy="1151965"/>
          </a:xfrm>
        </p:spPr>
        <p:txBody>
          <a:bodyPr>
            <a:normAutofit fontScale="90000"/>
          </a:bodyPr>
          <a:lstStyle/>
          <a:p>
            <a:r>
              <a:rPr lang="en-US" dirty="0" smtClean="0"/>
              <a:t>Q13: </a:t>
            </a:r>
            <a:r>
              <a:rPr lang="en-CA" dirty="0" smtClean="0"/>
              <a:t>wins </a:t>
            </a:r>
            <a:r>
              <a:rPr lang="en-CA" dirty="0"/>
              <a:t>by the top </a:t>
            </a:r>
            <a:r>
              <a:rPr lang="en-CA" dirty="0" smtClean="0"/>
              <a:t>5 </a:t>
            </a:r>
            <a:r>
              <a:rPr lang="en-CA" dirty="0"/>
              <a:t>teams in finals out of the total </a:t>
            </a:r>
            <a:r>
              <a:rPr lang="en-CA" dirty="0" smtClean="0"/>
              <a:t>wins </a:t>
            </a:r>
            <a:r>
              <a:rPr lang="en-CA" dirty="0"/>
              <a:t>in the finals </a:t>
            </a:r>
            <a:r>
              <a:rPr lang="en-US" dirty="0"/>
              <a:t/>
            </a:r>
            <a:br>
              <a:rPr lang="en-US" dirty="0"/>
            </a:br>
            <a:endParaRPr lang="en-US" dirty="0"/>
          </a:p>
        </p:txBody>
      </p:sp>
      <p:sp>
        <p:nvSpPr>
          <p:cNvPr id="3" name="Content Placeholder 2"/>
          <p:cNvSpPr>
            <a:spLocks noGrp="1"/>
          </p:cNvSpPr>
          <p:nvPr>
            <p:ph idx="1"/>
          </p:nvPr>
        </p:nvSpPr>
        <p:spPr/>
        <p:txBody>
          <a:bodyPr numCol="2">
            <a:normAutofit fontScale="85000" lnSpcReduction="10000"/>
          </a:bodyPr>
          <a:lstStyle/>
          <a:p>
            <a:pPr marL="0" indent="0">
              <a:spcBef>
                <a:spcPts val="0"/>
              </a:spcBef>
              <a:buNone/>
            </a:pPr>
            <a:r>
              <a:rPr lang="en-US" dirty="0">
                <a:solidFill>
                  <a:srgbClr val="000000"/>
                </a:solidFill>
                <a:latin typeface="Times New Roman" panose="02020603050405020304" pitchFamily="18" charset="0"/>
                <a:cs typeface="Times New Roman" panose="02020603050405020304" pitchFamily="18" charset="0"/>
              </a:rPr>
              <a:t>CREATE VIEW </a:t>
            </a:r>
            <a:r>
              <a:rPr lang="en-US" dirty="0" err="1">
                <a:solidFill>
                  <a:srgbClr val="000000"/>
                </a:solidFill>
                <a:latin typeface="Times New Roman" panose="02020603050405020304" pitchFamily="18" charset="0"/>
                <a:cs typeface="Times New Roman" panose="02020603050405020304" pitchFamily="18" charset="0"/>
              </a:rPr>
              <a:t>teamNumWins</a:t>
            </a:r>
            <a:r>
              <a:rPr lang="en-US" dirty="0">
                <a:solidFill>
                  <a:srgbClr val="000000"/>
                </a:solidFill>
                <a:latin typeface="Times New Roman" panose="02020603050405020304" pitchFamily="18" charset="0"/>
                <a:cs typeface="Times New Roman" panose="02020603050405020304" pitchFamily="18" charset="0"/>
              </a:rPr>
              <a:t> AS</a:t>
            </a:r>
            <a:endParaRPr lang="en-US" dirty="0">
              <a:latin typeface="Times New Roman" panose="02020603050405020304" pitchFamily="18" charset="0"/>
              <a:cs typeface="Times New Roman" panose="02020603050405020304" pitchFamily="18" charset="0"/>
            </a:endParaRPr>
          </a:p>
          <a:p>
            <a:pPr marL="0" indent="0">
              <a:spcBef>
                <a:spcPts val="0"/>
              </a:spcBef>
              <a:buNone/>
            </a:pPr>
            <a:r>
              <a:rPr lang="en-US" dirty="0">
                <a:solidFill>
                  <a:srgbClr val="000000"/>
                </a:solidFill>
                <a:latin typeface="Times New Roman" panose="02020603050405020304" pitchFamily="18" charset="0"/>
                <a:cs typeface="Times New Roman" panose="02020603050405020304" pitchFamily="18" charset="0"/>
              </a:rPr>
              <a:t>    SELECT TMIDWINNER, COUNT(TMIDWINNER) AS </a:t>
            </a:r>
            <a:r>
              <a:rPr lang="en-US" dirty="0" err="1">
                <a:solidFill>
                  <a:srgbClr val="000000"/>
                </a:solidFill>
                <a:latin typeface="Times New Roman" panose="02020603050405020304" pitchFamily="18" charset="0"/>
                <a:cs typeface="Times New Roman" panose="02020603050405020304" pitchFamily="18" charset="0"/>
              </a:rPr>
              <a:t>numWins</a:t>
            </a:r>
            <a:endParaRPr lang="en-US" dirty="0">
              <a:latin typeface="Times New Roman" panose="02020603050405020304" pitchFamily="18" charset="0"/>
              <a:cs typeface="Times New Roman" panose="02020603050405020304" pitchFamily="18" charset="0"/>
            </a:endParaRPr>
          </a:p>
          <a:p>
            <a:pPr marL="0" indent="0">
              <a:spcBef>
                <a:spcPts val="0"/>
              </a:spcBef>
              <a:buNone/>
            </a:pPr>
            <a:r>
              <a:rPr lang="en-US" dirty="0">
                <a:solidFill>
                  <a:srgbClr val="000000"/>
                </a:solidFill>
                <a:latin typeface="Times New Roman" panose="02020603050405020304" pitchFamily="18" charset="0"/>
                <a:cs typeface="Times New Roman" panose="02020603050405020304" pitchFamily="18" charset="0"/>
              </a:rPr>
              <a:t>    FROM BASKETBALL_SERIES_POST</a:t>
            </a:r>
            <a:endParaRPr lang="en-US" dirty="0">
              <a:latin typeface="Times New Roman" panose="02020603050405020304" pitchFamily="18" charset="0"/>
              <a:cs typeface="Times New Roman" panose="02020603050405020304" pitchFamily="18" charset="0"/>
            </a:endParaRPr>
          </a:p>
          <a:p>
            <a:pPr marL="0" indent="0">
              <a:spcBef>
                <a:spcPts val="0"/>
              </a:spcBef>
              <a:buNone/>
            </a:pPr>
            <a:r>
              <a:rPr lang="en-US" dirty="0">
                <a:solidFill>
                  <a:srgbClr val="000000"/>
                </a:solidFill>
                <a:latin typeface="Times New Roman" panose="02020603050405020304" pitchFamily="18" charset="0"/>
                <a:cs typeface="Times New Roman" panose="02020603050405020304" pitchFamily="18" charset="0"/>
              </a:rPr>
              <a:t>    WHERE round='F'</a:t>
            </a:r>
            <a:endParaRPr lang="en-US" dirty="0">
              <a:latin typeface="Times New Roman" panose="02020603050405020304" pitchFamily="18" charset="0"/>
              <a:cs typeface="Times New Roman" panose="02020603050405020304" pitchFamily="18" charset="0"/>
            </a:endParaRPr>
          </a:p>
          <a:p>
            <a:pPr marL="0" indent="0">
              <a:spcBef>
                <a:spcPts val="0"/>
              </a:spcBef>
              <a:buNone/>
            </a:pPr>
            <a:r>
              <a:rPr lang="en-US" dirty="0">
                <a:solidFill>
                  <a:srgbClr val="000000"/>
                </a:solidFill>
                <a:latin typeface="Times New Roman" panose="02020603050405020304" pitchFamily="18" charset="0"/>
                <a:cs typeface="Times New Roman" panose="02020603050405020304" pitchFamily="18" charset="0"/>
              </a:rPr>
              <a:t>    GROUP BY TMIDWINNER</a:t>
            </a:r>
            <a:endParaRPr lang="en-US" dirty="0">
              <a:latin typeface="Times New Roman" panose="02020603050405020304" pitchFamily="18" charset="0"/>
              <a:cs typeface="Times New Roman" panose="02020603050405020304" pitchFamily="18" charset="0"/>
            </a:endParaRPr>
          </a:p>
          <a:p>
            <a:pPr marL="0" indent="0">
              <a:spcBef>
                <a:spcPts val="0"/>
              </a:spcBef>
              <a:buNone/>
            </a:pPr>
            <a:r>
              <a:rPr lang="en-US" dirty="0">
                <a:solidFill>
                  <a:srgbClr val="000000"/>
                </a:solidFill>
                <a:latin typeface="Times New Roman" panose="02020603050405020304" pitchFamily="18" charset="0"/>
                <a:cs typeface="Times New Roman" panose="02020603050405020304" pitchFamily="18" charset="0"/>
              </a:rPr>
              <a:t>    ORDER BY </a:t>
            </a:r>
            <a:r>
              <a:rPr lang="en-US" dirty="0" err="1">
                <a:solidFill>
                  <a:srgbClr val="000000"/>
                </a:solidFill>
                <a:latin typeface="Times New Roman" panose="02020603050405020304" pitchFamily="18" charset="0"/>
                <a:cs typeface="Times New Roman" panose="02020603050405020304" pitchFamily="18" charset="0"/>
              </a:rPr>
              <a:t>numWins</a:t>
            </a:r>
            <a:r>
              <a:rPr lang="en-US" dirty="0">
                <a:solidFill>
                  <a:srgbClr val="000000"/>
                </a:solidFill>
                <a:latin typeface="Times New Roman" panose="02020603050405020304" pitchFamily="18" charset="0"/>
                <a:cs typeface="Times New Roman" panose="02020603050405020304" pitchFamily="18" charset="0"/>
              </a:rPr>
              <a:t> DESC;</a:t>
            </a:r>
            <a:endParaRPr lang="en-US" dirty="0">
              <a:latin typeface="Times New Roman" panose="02020603050405020304" pitchFamily="18" charset="0"/>
              <a:cs typeface="Times New Roman" panose="02020603050405020304" pitchFamily="18" charset="0"/>
            </a:endParaRPr>
          </a:p>
          <a:p>
            <a:pPr marL="0" indent="0">
              <a:spcBef>
                <a:spcPts val="0"/>
              </a:spcBef>
              <a:buNone/>
            </a:pPr>
            <a:r>
              <a:rPr lang="en-US" dirty="0">
                <a:solidFill>
                  <a:srgbClr val="000000"/>
                </a:solidFill>
                <a:latin typeface="Times New Roman" panose="02020603050405020304" pitchFamily="18" charset="0"/>
                <a:cs typeface="Times New Roman" panose="02020603050405020304" pitchFamily="18" charset="0"/>
              </a:rPr>
              <a:t>    </a:t>
            </a:r>
            <a:endParaRPr lang="en-US" dirty="0">
              <a:latin typeface="Times New Roman" panose="02020603050405020304" pitchFamily="18" charset="0"/>
              <a:cs typeface="Times New Roman" panose="02020603050405020304" pitchFamily="18" charset="0"/>
            </a:endParaRPr>
          </a:p>
          <a:p>
            <a:pPr marL="0" indent="0">
              <a:spcBef>
                <a:spcPts val="0"/>
              </a:spcBef>
              <a:buNone/>
            </a:pPr>
            <a:r>
              <a:rPr lang="en-US" dirty="0">
                <a:solidFill>
                  <a:srgbClr val="000000"/>
                </a:solidFill>
                <a:latin typeface="Times New Roman" panose="02020603050405020304" pitchFamily="18" charset="0"/>
                <a:cs typeface="Times New Roman" panose="02020603050405020304" pitchFamily="18" charset="0"/>
              </a:rPr>
              <a:t>SELECT *</a:t>
            </a:r>
            <a:endParaRPr lang="en-US" dirty="0">
              <a:latin typeface="Times New Roman" panose="02020603050405020304" pitchFamily="18" charset="0"/>
              <a:cs typeface="Times New Roman" panose="02020603050405020304" pitchFamily="18" charset="0"/>
            </a:endParaRPr>
          </a:p>
          <a:p>
            <a:pPr marL="0" indent="0">
              <a:spcBef>
                <a:spcPts val="0"/>
              </a:spcBef>
              <a:buNone/>
            </a:pPr>
            <a:r>
              <a:rPr lang="en-US" dirty="0">
                <a:solidFill>
                  <a:srgbClr val="000000"/>
                </a:solidFill>
                <a:latin typeface="Times New Roman" panose="02020603050405020304" pitchFamily="18" charset="0"/>
                <a:cs typeface="Times New Roman" panose="02020603050405020304" pitchFamily="18" charset="0"/>
              </a:rPr>
              <a:t>FROM</a:t>
            </a:r>
            <a:endParaRPr lang="en-US" dirty="0">
              <a:latin typeface="Times New Roman" panose="02020603050405020304" pitchFamily="18" charset="0"/>
              <a:cs typeface="Times New Roman" panose="02020603050405020304" pitchFamily="18" charset="0"/>
            </a:endParaRPr>
          </a:p>
          <a:p>
            <a:pPr marL="0" indent="0">
              <a:spcBef>
                <a:spcPts val="0"/>
              </a:spcBef>
              <a:buNone/>
            </a:pPr>
            <a:r>
              <a:rPr lang="en-US" dirty="0">
                <a:solidFill>
                  <a:srgbClr val="000000"/>
                </a:solidFill>
                <a:latin typeface="Times New Roman" panose="02020603050405020304" pitchFamily="18" charset="0"/>
                <a:cs typeface="Times New Roman" panose="02020603050405020304" pitchFamily="18" charset="0"/>
              </a:rPr>
              <a:t>    (SELECT SUM(</a:t>
            </a:r>
            <a:r>
              <a:rPr lang="en-US" dirty="0" err="1">
                <a:solidFill>
                  <a:srgbClr val="000000"/>
                </a:solidFill>
                <a:latin typeface="Times New Roman" panose="02020603050405020304" pitchFamily="18" charset="0"/>
                <a:cs typeface="Times New Roman" panose="02020603050405020304" pitchFamily="18" charset="0"/>
              </a:rPr>
              <a:t>numWins</a:t>
            </a:r>
            <a:r>
              <a:rPr lang="en-US" dirty="0">
                <a:solidFill>
                  <a:srgbClr val="000000"/>
                </a:solidFill>
                <a:latin typeface="Times New Roman" panose="02020603050405020304" pitchFamily="18" charset="0"/>
                <a:cs typeface="Times New Roman" panose="02020603050405020304" pitchFamily="18" charset="0"/>
              </a:rPr>
              <a:t>) AS </a:t>
            </a:r>
            <a:r>
              <a:rPr lang="en-US" dirty="0" err="1">
                <a:solidFill>
                  <a:srgbClr val="000000"/>
                </a:solidFill>
                <a:latin typeface="Times New Roman" panose="02020603050405020304" pitchFamily="18" charset="0"/>
                <a:cs typeface="Times New Roman" panose="02020603050405020304" pitchFamily="18" charset="0"/>
              </a:rPr>
              <a:t>totalWins</a:t>
            </a:r>
            <a:endParaRPr lang="en-US" dirty="0">
              <a:latin typeface="Times New Roman" panose="02020603050405020304" pitchFamily="18" charset="0"/>
              <a:cs typeface="Times New Roman" panose="02020603050405020304" pitchFamily="18" charset="0"/>
            </a:endParaRPr>
          </a:p>
          <a:p>
            <a:pPr marL="0" indent="0">
              <a:spcBef>
                <a:spcPts val="0"/>
              </a:spcBef>
              <a:buNone/>
            </a:pPr>
            <a:r>
              <a:rPr lang="en-US" dirty="0">
                <a:solidFill>
                  <a:srgbClr val="000000"/>
                </a:solidFill>
                <a:latin typeface="Times New Roman" panose="02020603050405020304" pitchFamily="18" charset="0"/>
                <a:cs typeface="Times New Roman" panose="02020603050405020304" pitchFamily="18" charset="0"/>
              </a:rPr>
              <a:t>    FROM </a:t>
            </a:r>
            <a:r>
              <a:rPr lang="en-US" dirty="0" err="1">
                <a:solidFill>
                  <a:srgbClr val="000000"/>
                </a:solidFill>
                <a:latin typeface="Times New Roman" panose="02020603050405020304" pitchFamily="18" charset="0"/>
                <a:cs typeface="Times New Roman" panose="02020603050405020304" pitchFamily="18" charset="0"/>
              </a:rPr>
              <a:t>teamNumWins</a:t>
            </a:r>
            <a:r>
              <a:rPr lang="en-US" dirty="0">
                <a:solidFill>
                  <a:srgbClr val="000000"/>
                </a:solidFill>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a:p>
            <a:pPr marL="0" indent="0">
              <a:spcBef>
                <a:spcPts val="0"/>
              </a:spcBef>
              <a:buNone/>
            </a:pPr>
            <a:r>
              <a:rPr lang="en-US" dirty="0">
                <a:solidFill>
                  <a:srgbClr val="000000"/>
                </a:solidFill>
                <a:latin typeface="Times New Roman" panose="02020603050405020304" pitchFamily="18" charset="0"/>
                <a:cs typeface="Times New Roman" panose="02020603050405020304" pitchFamily="18" charset="0"/>
              </a:rPr>
              <a:t>   NATURAL JOIN</a:t>
            </a:r>
            <a:endParaRPr lang="en-US" dirty="0">
              <a:latin typeface="Times New Roman" panose="02020603050405020304" pitchFamily="18" charset="0"/>
              <a:cs typeface="Times New Roman" panose="02020603050405020304" pitchFamily="18" charset="0"/>
            </a:endParaRPr>
          </a:p>
          <a:p>
            <a:pPr marL="0" indent="0">
              <a:spcBef>
                <a:spcPts val="0"/>
              </a:spcBef>
              <a:buNone/>
            </a:pPr>
            <a:r>
              <a:rPr lang="en-US" dirty="0">
                <a:solidFill>
                  <a:srgbClr val="000000"/>
                </a:solidFill>
                <a:latin typeface="Times New Roman" panose="02020603050405020304" pitchFamily="18" charset="0"/>
                <a:cs typeface="Times New Roman" panose="02020603050405020304" pitchFamily="18" charset="0"/>
              </a:rPr>
              <a:t>    (SELECT SUM(</a:t>
            </a:r>
            <a:r>
              <a:rPr lang="en-US" dirty="0" err="1">
                <a:solidFill>
                  <a:srgbClr val="000000"/>
                </a:solidFill>
                <a:latin typeface="Times New Roman" panose="02020603050405020304" pitchFamily="18" charset="0"/>
                <a:cs typeface="Times New Roman" panose="02020603050405020304" pitchFamily="18" charset="0"/>
              </a:rPr>
              <a:t>numWins</a:t>
            </a:r>
            <a:r>
              <a:rPr lang="en-US" dirty="0">
                <a:solidFill>
                  <a:srgbClr val="000000"/>
                </a:solidFill>
                <a:latin typeface="Times New Roman" panose="02020603050405020304" pitchFamily="18" charset="0"/>
                <a:cs typeface="Times New Roman" panose="02020603050405020304" pitchFamily="18" charset="0"/>
              </a:rPr>
              <a:t>) AS totalWinsTop5</a:t>
            </a:r>
            <a:endParaRPr lang="en-US" dirty="0">
              <a:latin typeface="Times New Roman" panose="02020603050405020304" pitchFamily="18" charset="0"/>
              <a:cs typeface="Times New Roman" panose="02020603050405020304" pitchFamily="18" charset="0"/>
            </a:endParaRPr>
          </a:p>
          <a:p>
            <a:pPr marL="0" indent="0">
              <a:spcBef>
                <a:spcPts val="0"/>
              </a:spcBef>
              <a:buNone/>
            </a:pPr>
            <a:r>
              <a:rPr lang="en-US" dirty="0">
                <a:solidFill>
                  <a:srgbClr val="000000"/>
                </a:solidFill>
                <a:latin typeface="Times New Roman" panose="02020603050405020304" pitchFamily="18" charset="0"/>
                <a:cs typeface="Times New Roman" panose="02020603050405020304" pitchFamily="18" charset="0"/>
              </a:rPr>
              <a:t>    FROM</a:t>
            </a:r>
            <a:endParaRPr lang="en-US" dirty="0">
              <a:latin typeface="Times New Roman" panose="02020603050405020304" pitchFamily="18" charset="0"/>
              <a:cs typeface="Times New Roman" panose="02020603050405020304" pitchFamily="18" charset="0"/>
            </a:endParaRPr>
          </a:p>
          <a:p>
            <a:pPr marL="0" indent="0">
              <a:spcBef>
                <a:spcPts val="0"/>
              </a:spcBef>
              <a:buNone/>
            </a:pPr>
            <a:r>
              <a:rPr lang="en-US" dirty="0">
                <a:solidFill>
                  <a:srgbClr val="000000"/>
                </a:solidFill>
                <a:latin typeface="Times New Roman" panose="02020603050405020304" pitchFamily="18" charset="0"/>
                <a:cs typeface="Times New Roman" panose="02020603050405020304" pitchFamily="18" charset="0"/>
              </a:rPr>
              <a:t>        (SELECT *</a:t>
            </a:r>
            <a:endParaRPr lang="en-US" dirty="0">
              <a:latin typeface="Times New Roman" panose="02020603050405020304" pitchFamily="18" charset="0"/>
              <a:cs typeface="Times New Roman" panose="02020603050405020304" pitchFamily="18" charset="0"/>
            </a:endParaRPr>
          </a:p>
          <a:p>
            <a:pPr marL="0" indent="0">
              <a:spcBef>
                <a:spcPts val="0"/>
              </a:spcBef>
              <a:buNone/>
            </a:pPr>
            <a:r>
              <a:rPr lang="en-US" dirty="0">
                <a:solidFill>
                  <a:srgbClr val="000000"/>
                </a:solidFill>
                <a:latin typeface="Times New Roman" panose="02020603050405020304" pitchFamily="18" charset="0"/>
                <a:cs typeface="Times New Roman" panose="02020603050405020304" pitchFamily="18" charset="0"/>
              </a:rPr>
              <a:t>  </a:t>
            </a:r>
            <a:r>
              <a:rPr lang="en-US" dirty="0" smtClean="0">
                <a:solidFill>
                  <a:srgbClr val="000000"/>
                </a:solidFill>
                <a:latin typeface="Times New Roman" panose="02020603050405020304" pitchFamily="18" charset="0"/>
                <a:cs typeface="Times New Roman" panose="02020603050405020304" pitchFamily="18" charset="0"/>
              </a:rPr>
              <a:t> </a:t>
            </a:r>
            <a:r>
              <a:rPr lang="en-US" dirty="0">
                <a:solidFill>
                  <a:srgbClr val="000000"/>
                </a:solidFill>
                <a:latin typeface="Times New Roman" panose="02020603050405020304" pitchFamily="18" charset="0"/>
                <a:cs typeface="Times New Roman" panose="02020603050405020304" pitchFamily="18" charset="0"/>
              </a:rPr>
              <a:t>    FROM </a:t>
            </a:r>
            <a:r>
              <a:rPr lang="en-US" dirty="0" err="1">
                <a:solidFill>
                  <a:srgbClr val="000000"/>
                </a:solidFill>
                <a:latin typeface="Times New Roman" panose="02020603050405020304" pitchFamily="18" charset="0"/>
                <a:cs typeface="Times New Roman" panose="02020603050405020304" pitchFamily="18" charset="0"/>
              </a:rPr>
              <a:t>teamNumWins</a:t>
            </a:r>
            <a:endParaRPr lang="en-US" dirty="0">
              <a:latin typeface="Times New Roman" panose="02020603050405020304" pitchFamily="18" charset="0"/>
              <a:cs typeface="Times New Roman" panose="02020603050405020304" pitchFamily="18" charset="0"/>
            </a:endParaRPr>
          </a:p>
          <a:p>
            <a:pPr marL="0" indent="0">
              <a:spcBef>
                <a:spcPts val="0"/>
              </a:spcBef>
              <a:buNone/>
            </a:pPr>
            <a:r>
              <a:rPr lang="en-US" dirty="0">
                <a:solidFill>
                  <a:srgbClr val="000000"/>
                </a:solidFill>
                <a:latin typeface="Times New Roman" panose="02020603050405020304" pitchFamily="18" charset="0"/>
                <a:cs typeface="Times New Roman" panose="02020603050405020304" pitchFamily="18" charset="0"/>
              </a:rPr>
              <a:t>        WHERE </a:t>
            </a:r>
            <a:r>
              <a:rPr lang="en-US" dirty="0" err="1">
                <a:solidFill>
                  <a:srgbClr val="000000"/>
                </a:solidFill>
                <a:latin typeface="Times New Roman" panose="02020603050405020304" pitchFamily="18" charset="0"/>
                <a:cs typeface="Times New Roman" panose="02020603050405020304" pitchFamily="18" charset="0"/>
              </a:rPr>
              <a:t>rownum</a:t>
            </a:r>
            <a:r>
              <a:rPr lang="en-US" dirty="0">
                <a:solidFill>
                  <a:srgbClr val="000000"/>
                </a:solidFill>
                <a:latin typeface="Times New Roman" panose="02020603050405020304" pitchFamily="18" charset="0"/>
                <a:cs typeface="Times New Roman" panose="02020603050405020304" pitchFamily="18" charset="0"/>
              </a:rPr>
              <a:t> &lt;= 5));</a:t>
            </a:r>
            <a:endParaRPr lang="en-US" dirty="0">
              <a:latin typeface="Times New Roman" panose="02020603050405020304" pitchFamily="18" charset="0"/>
              <a:cs typeface="Times New Roman" panose="02020603050405020304" pitchFamily="18" charset="0"/>
            </a:endParaRPr>
          </a:p>
          <a:p>
            <a:pPr marL="0" indent="0">
              <a:spcBef>
                <a:spcPts val="0"/>
              </a:spcBef>
              <a:buNone/>
            </a:pPr>
            <a:r>
              <a:rPr lang="en-US" dirty="0">
                <a:latin typeface="Times New Roman" panose="02020603050405020304" pitchFamily="18" charset="0"/>
                <a:cs typeface="Times New Roman" panose="02020603050405020304" pitchFamily="18" charset="0"/>
              </a:rPr>
              <a:t/>
            </a:r>
            <a:br>
              <a:rPr lang="en-US" dirty="0">
                <a:latin typeface="Times New Roman" panose="02020603050405020304" pitchFamily="18" charset="0"/>
                <a:cs typeface="Times New Roman" panose="02020603050405020304" pitchFamily="18" charset="0"/>
              </a:rPr>
            </a:br>
            <a:r>
              <a:rPr lang="en-US" dirty="0">
                <a:solidFill>
                  <a:srgbClr val="000000"/>
                </a:solidFill>
                <a:latin typeface="Times New Roman" panose="02020603050405020304" pitchFamily="18" charset="0"/>
                <a:cs typeface="Times New Roman" panose="02020603050405020304" pitchFamily="18" charset="0"/>
              </a:rPr>
              <a:t>DROP VIEW </a:t>
            </a:r>
            <a:r>
              <a:rPr lang="en-US" dirty="0" err="1">
                <a:solidFill>
                  <a:srgbClr val="000000"/>
                </a:solidFill>
                <a:latin typeface="Times New Roman" panose="02020603050405020304" pitchFamily="18" charset="0"/>
                <a:cs typeface="Times New Roman" panose="02020603050405020304" pitchFamily="18" charset="0"/>
              </a:rPr>
              <a:t>teamNumWins</a:t>
            </a:r>
            <a:r>
              <a:rPr lang="en-US" dirty="0">
                <a:solidFill>
                  <a:srgbClr val="000000"/>
                </a:solidFill>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6687806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CA"/>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1763632" cy="64378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3897261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1" y="685800"/>
            <a:ext cx="10657702" cy="1151965"/>
          </a:xfrm>
        </p:spPr>
        <p:txBody>
          <a:bodyPr>
            <a:normAutofit fontScale="90000"/>
          </a:bodyPr>
          <a:lstStyle/>
          <a:p>
            <a:r>
              <a:rPr lang="en-US" dirty="0" smtClean="0"/>
              <a:t>Q13: </a:t>
            </a:r>
            <a:r>
              <a:rPr lang="en-US" dirty="0"/>
              <a:t>conclusions</a:t>
            </a:r>
            <a:br>
              <a:rPr lang="en-US" dirty="0"/>
            </a:br>
            <a:endParaRPr lang="en-US" dirty="0"/>
          </a:p>
        </p:txBody>
      </p:sp>
      <p:sp>
        <p:nvSpPr>
          <p:cNvPr id="5" name="Content Placeholder 2"/>
          <p:cNvSpPr>
            <a:spLocks noGrp="1"/>
          </p:cNvSpPr>
          <p:nvPr>
            <p:ph idx="1"/>
          </p:nvPr>
        </p:nvSpPr>
        <p:spPr>
          <a:xfrm>
            <a:off x="685800" y="2063396"/>
            <a:ext cx="10396883" cy="3311189"/>
          </a:xfrm>
        </p:spPr>
        <p:txBody>
          <a:bodyPr/>
          <a:lstStyle/>
          <a:p>
            <a:pPr>
              <a:spcBef>
                <a:spcPts val="0"/>
              </a:spcBef>
            </a:pPr>
            <a:r>
              <a:rPr lang="en-US" dirty="0" smtClean="0">
                <a:solidFill>
                  <a:srgbClr val="000000"/>
                </a:solidFill>
                <a:latin typeface="Times New Roman" panose="02020603050405020304" pitchFamily="18" charset="0"/>
                <a:cs typeface="Times New Roman" panose="02020603050405020304" pitchFamily="18" charset="0"/>
              </a:rPr>
              <a:t>The top 5 teams in the finals were defined by the teams who won the finals the most number of times</a:t>
            </a:r>
          </a:p>
          <a:p>
            <a:pPr>
              <a:spcBef>
                <a:spcPts val="0"/>
              </a:spcBef>
            </a:pPr>
            <a:r>
              <a:rPr lang="en-US" dirty="0" smtClean="0">
                <a:solidFill>
                  <a:srgbClr val="000000"/>
                </a:solidFill>
                <a:latin typeface="Times New Roman" panose="02020603050405020304" pitchFamily="18" charset="0"/>
                <a:cs typeface="Times New Roman" panose="02020603050405020304" pitchFamily="18" charset="0"/>
              </a:rPr>
              <a:t>The top 5 teams accounted for over half of the total number of wins in the finals at 57%. </a:t>
            </a:r>
          </a:p>
          <a:p>
            <a:pPr>
              <a:spcBef>
                <a:spcPts val="0"/>
              </a:spcBef>
            </a:pPr>
            <a:r>
              <a:rPr lang="en-US" dirty="0" smtClean="0">
                <a:solidFill>
                  <a:srgbClr val="000000"/>
                </a:solidFill>
                <a:latin typeface="Times New Roman" panose="02020603050405020304" pitchFamily="18" charset="0"/>
                <a:cs typeface="Times New Roman" panose="02020603050405020304" pitchFamily="18" charset="0"/>
              </a:rPr>
              <a:t>The rest of the teams all together only accounted for 43% of the total wins</a:t>
            </a:r>
          </a:p>
        </p:txBody>
      </p:sp>
    </p:spTree>
    <p:extLst>
      <p:ext uri="{BB962C8B-B14F-4D97-AF65-F5344CB8AC3E}">
        <p14:creationId xmlns:p14="http://schemas.microsoft.com/office/powerpoint/2010/main" val="317081682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Q14: </a:t>
            </a:r>
            <a:r>
              <a:rPr lang="en-CA" dirty="0" smtClean="0"/>
              <a:t># players </a:t>
            </a:r>
            <a:r>
              <a:rPr lang="en-CA" dirty="0"/>
              <a:t>who played for only one team vs 2-5 teams vs more than 5 teams</a:t>
            </a:r>
            <a:r>
              <a:rPr lang="en-US" dirty="0"/>
              <a:t/>
            </a:r>
            <a:br>
              <a:rPr lang="en-US" dirty="0"/>
            </a:br>
            <a:endParaRPr lang="en-US" dirty="0"/>
          </a:p>
        </p:txBody>
      </p:sp>
      <p:sp>
        <p:nvSpPr>
          <p:cNvPr id="3" name="Content Placeholder 2"/>
          <p:cNvSpPr>
            <a:spLocks noGrp="1"/>
          </p:cNvSpPr>
          <p:nvPr>
            <p:ph idx="1"/>
          </p:nvPr>
        </p:nvSpPr>
        <p:spPr/>
        <p:txBody>
          <a:bodyPr numCol="2">
            <a:noAutofit/>
          </a:bodyPr>
          <a:lstStyle/>
          <a:p>
            <a:pPr marL="0" indent="0">
              <a:spcBef>
                <a:spcPts val="0"/>
              </a:spcBef>
              <a:buNone/>
            </a:pPr>
            <a:r>
              <a:rPr lang="en-US" sz="1200" dirty="0">
                <a:solidFill>
                  <a:srgbClr val="000000"/>
                </a:solidFill>
                <a:latin typeface="Times New Roman" panose="02020603050405020304" pitchFamily="18" charset="0"/>
                <a:cs typeface="Times New Roman" panose="02020603050405020304" pitchFamily="18" charset="0"/>
              </a:rPr>
              <a:t>CREATE VIEW numTeamsOver5 AS</a:t>
            </a:r>
            <a:endParaRPr lang="en-US" sz="1200" dirty="0">
              <a:latin typeface="Times New Roman" panose="02020603050405020304" pitchFamily="18" charset="0"/>
              <a:cs typeface="Times New Roman" panose="02020603050405020304" pitchFamily="18" charset="0"/>
            </a:endParaRPr>
          </a:p>
          <a:p>
            <a:pPr marL="0" indent="0">
              <a:spcBef>
                <a:spcPts val="0"/>
              </a:spcBef>
              <a:buNone/>
            </a:pPr>
            <a:r>
              <a:rPr lang="en-US" sz="1200" dirty="0">
                <a:solidFill>
                  <a:srgbClr val="000000"/>
                </a:solidFill>
                <a:latin typeface="Times New Roman" panose="02020603050405020304" pitchFamily="18" charset="0"/>
                <a:cs typeface="Times New Roman" panose="02020603050405020304" pitchFamily="18" charset="0"/>
              </a:rPr>
              <a:t>    SELECT COUNT(*) AS </a:t>
            </a:r>
            <a:r>
              <a:rPr lang="en-US" sz="1200" dirty="0" err="1">
                <a:solidFill>
                  <a:srgbClr val="000000"/>
                </a:solidFill>
                <a:latin typeface="Times New Roman" panose="02020603050405020304" pitchFamily="18" charset="0"/>
                <a:cs typeface="Times New Roman" panose="02020603050405020304" pitchFamily="18" charset="0"/>
              </a:rPr>
              <a:t>overFiveTeams</a:t>
            </a:r>
            <a:endParaRPr lang="en-US" sz="1200" dirty="0">
              <a:latin typeface="Times New Roman" panose="02020603050405020304" pitchFamily="18" charset="0"/>
              <a:cs typeface="Times New Roman" panose="02020603050405020304" pitchFamily="18" charset="0"/>
            </a:endParaRPr>
          </a:p>
          <a:p>
            <a:pPr marL="0" indent="0">
              <a:spcBef>
                <a:spcPts val="0"/>
              </a:spcBef>
              <a:buNone/>
            </a:pPr>
            <a:r>
              <a:rPr lang="en-US" sz="1200" dirty="0">
                <a:solidFill>
                  <a:srgbClr val="000000"/>
                </a:solidFill>
                <a:latin typeface="Times New Roman" panose="02020603050405020304" pitchFamily="18" charset="0"/>
                <a:cs typeface="Times New Roman" panose="02020603050405020304" pitchFamily="18" charset="0"/>
              </a:rPr>
              <a:t>    FROM</a:t>
            </a:r>
            <a:endParaRPr lang="en-US" sz="1200" dirty="0">
              <a:latin typeface="Times New Roman" panose="02020603050405020304" pitchFamily="18" charset="0"/>
              <a:cs typeface="Times New Roman" panose="02020603050405020304" pitchFamily="18" charset="0"/>
            </a:endParaRPr>
          </a:p>
          <a:p>
            <a:pPr marL="0" indent="0">
              <a:spcBef>
                <a:spcPts val="0"/>
              </a:spcBef>
              <a:buNone/>
            </a:pPr>
            <a:r>
              <a:rPr lang="en-US" sz="1200" dirty="0">
                <a:solidFill>
                  <a:srgbClr val="000000"/>
                </a:solidFill>
                <a:latin typeface="Times New Roman" panose="02020603050405020304" pitchFamily="18" charset="0"/>
                <a:cs typeface="Times New Roman" panose="02020603050405020304" pitchFamily="18" charset="0"/>
              </a:rPr>
              <a:t>        (SELECT PLAYERID, COUNT(DISTINCT TMID)</a:t>
            </a:r>
            <a:endParaRPr lang="en-US" sz="1200" dirty="0">
              <a:latin typeface="Times New Roman" panose="02020603050405020304" pitchFamily="18" charset="0"/>
              <a:cs typeface="Times New Roman" panose="02020603050405020304" pitchFamily="18" charset="0"/>
            </a:endParaRPr>
          </a:p>
          <a:p>
            <a:pPr marL="0" indent="0">
              <a:spcBef>
                <a:spcPts val="0"/>
              </a:spcBef>
              <a:buNone/>
            </a:pPr>
            <a:r>
              <a:rPr lang="en-US" sz="1200" dirty="0">
                <a:solidFill>
                  <a:srgbClr val="000000"/>
                </a:solidFill>
                <a:latin typeface="Times New Roman" panose="02020603050405020304" pitchFamily="18" charset="0"/>
                <a:cs typeface="Times New Roman" panose="02020603050405020304" pitchFamily="18" charset="0"/>
              </a:rPr>
              <a:t>        FROM BASKETBALL_PLAYERS</a:t>
            </a:r>
            <a:endParaRPr lang="en-US" sz="1200" dirty="0">
              <a:latin typeface="Times New Roman" panose="02020603050405020304" pitchFamily="18" charset="0"/>
              <a:cs typeface="Times New Roman" panose="02020603050405020304" pitchFamily="18" charset="0"/>
            </a:endParaRPr>
          </a:p>
          <a:p>
            <a:pPr marL="0" indent="0">
              <a:spcBef>
                <a:spcPts val="0"/>
              </a:spcBef>
              <a:buNone/>
            </a:pPr>
            <a:r>
              <a:rPr lang="en-US" sz="1200" dirty="0">
                <a:solidFill>
                  <a:srgbClr val="000000"/>
                </a:solidFill>
                <a:latin typeface="Times New Roman" panose="02020603050405020304" pitchFamily="18" charset="0"/>
                <a:cs typeface="Times New Roman" panose="02020603050405020304" pitchFamily="18" charset="0"/>
              </a:rPr>
              <a:t>       GROUP BY PLAYERID</a:t>
            </a:r>
            <a:endParaRPr lang="en-US" sz="1200" dirty="0">
              <a:latin typeface="Times New Roman" panose="02020603050405020304" pitchFamily="18" charset="0"/>
              <a:cs typeface="Times New Roman" panose="02020603050405020304" pitchFamily="18" charset="0"/>
            </a:endParaRPr>
          </a:p>
          <a:p>
            <a:pPr marL="0" indent="0">
              <a:spcBef>
                <a:spcPts val="0"/>
              </a:spcBef>
              <a:buNone/>
            </a:pPr>
            <a:r>
              <a:rPr lang="en-US" sz="1200" dirty="0">
                <a:solidFill>
                  <a:srgbClr val="000000"/>
                </a:solidFill>
                <a:latin typeface="Times New Roman" panose="02020603050405020304" pitchFamily="18" charset="0"/>
                <a:cs typeface="Times New Roman" panose="02020603050405020304" pitchFamily="18" charset="0"/>
              </a:rPr>
              <a:t>        HAVING COUNT(DISTINCT TMID)&gt;5);</a:t>
            </a:r>
            <a:endParaRPr lang="en-US" sz="1200" dirty="0">
              <a:latin typeface="Times New Roman" panose="02020603050405020304" pitchFamily="18" charset="0"/>
              <a:cs typeface="Times New Roman" panose="02020603050405020304" pitchFamily="18" charset="0"/>
            </a:endParaRPr>
          </a:p>
          <a:p>
            <a:pPr marL="0" indent="0">
              <a:spcBef>
                <a:spcPts val="0"/>
              </a:spcBef>
              <a:buNone/>
            </a:pPr>
            <a:r>
              <a:rPr lang="en-US" sz="1200" dirty="0">
                <a:solidFill>
                  <a:srgbClr val="000000"/>
                </a:solidFill>
                <a:latin typeface="Times New Roman" panose="02020603050405020304" pitchFamily="18" charset="0"/>
                <a:cs typeface="Times New Roman" panose="02020603050405020304" pitchFamily="18" charset="0"/>
              </a:rPr>
              <a:t>    </a:t>
            </a:r>
            <a:endParaRPr lang="en-US" sz="1200" dirty="0">
              <a:latin typeface="Times New Roman" panose="02020603050405020304" pitchFamily="18" charset="0"/>
              <a:cs typeface="Times New Roman" panose="02020603050405020304" pitchFamily="18" charset="0"/>
            </a:endParaRPr>
          </a:p>
          <a:p>
            <a:pPr marL="0" indent="0">
              <a:spcBef>
                <a:spcPts val="0"/>
              </a:spcBef>
              <a:buNone/>
            </a:pPr>
            <a:r>
              <a:rPr lang="en-US" sz="1200" dirty="0">
                <a:solidFill>
                  <a:srgbClr val="000000"/>
                </a:solidFill>
                <a:latin typeface="Times New Roman" panose="02020603050405020304" pitchFamily="18" charset="0"/>
                <a:cs typeface="Times New Roman" panose="02020603050405020304" pitchFamily="18" charset="0"/>
              </a:rPr>
              <a:t>CREATE VIEW numTeams2to5 AS</a:t>
            </a:r>
            <a:endParaRPr lang="en-US" sz="1200" dirty="0">
              <a:latin typeface="Times New Roman" panose="02020603050405020304" pitchFamily="18" charset="0"/>
              <a:cs typeface="Times New Roman" panose="02020603050405020304" pitchFamily="18" charset="0"/>
            </a:endParaRPr>
          </a:p>
          <a:p>
            <a:pPr marL="0" indent="0">
              <a:spcBef>
                <a:spcPts val="0"/>
              </a:spcBef>
              <a:buNone/>
            </a:pPr>
            <a:r>
              <a:rPr lang="en-US" sz="1200" dirty="0">
                <a:solidFill>
                  <a:srgbClr val="000000"/>
                </a:solidFill>
                <a:latin typeface="Times New Roman" panose="02020603050405020304" pitchFamily="18" charset="0"/>
                <a:cs typeface="Times New Roman" panose="02020603050405020304" pitchFamily="18" charset="0"/>
              </a:rPr>
              <a:t>    SELECT COUNT(*) AS </a:t>
            </a:r>
            <a:r>
              <a:rPr lang="en-US" sz="1200" dirty="0" err="1">
                <a:solidFill>
                  <a:srgbClr val="000000"/>
                </a:solidFill>
                <a:latin typeface="Times New Roman" panose="02020603050405020304" pitchFamily="18" charset="0"/>
                <a:cs typeface="Times New Roman" panose="02020603050405020304" pitchFamily="18" charset="0"/>
              </a:rPr>
              <a:t>twotofiveTeams</a:t>
            </a:r>
            <a:endParaRPr lang="en-US" sz="1200" dirty="0">
              <a:latin typeface="Times New Roman" panose="02020603050405020304" pitchFamily="18" charset="0"/>
              <a:cs typeface="Times New Roman" panose="02020603050405020304" pitchFamily="18" charset="0"/>
            </a:endParaRPr>
          </a:p>
          <a:p>
            <a:pPr marL="0" indent="0">
              <a:spcBef>
                <a:spcPts val="0"/>
              </a:spcBef>
              <a:buNone/>
            </a:pPr>
            <a:r>
              <a:rPr lang="en-US" sz="1200" dirty="0">
                <a:solidFill>
                  <a:srgbClr val="000000"/>
                </a:solidFill>
                <a:latin typeface="Times New Roman" panose="02020603050405020304" pitchFamily="18" charset="0"/>
                <a:cs typeface="Times New Roman" panose="02020603050405020304" pitchFamily="18" charset="0"/>
              </a:rPr>
              <a:t>    FROM</a:t>
            </a:r>
            <a:endParaRPr lang="en-US" sz="1200" dirty="0">
              <a:latin typeface="Times New Roman" panose="02020603050405020304" pitchFamily="18" charset="0"/>
              <a:cs typeface="Times New Roman" panose="02020603050405020304" pitchFamily="18" charset="0"/>
            </a:endParaRPr>
          </a:p>
          <a:p>
            <a:pPr marL="0" indent="0">
              <a:spcBef>
                <a:spcPts val="0"/>
              </a:spcBef>
              <a:buNone/>
            </a:pPr>
            <a:r>
              <a:rPr lang="en-US" sz="1200" dirty="0">
                <a:solidFill>
                  <a:srgbClr val="000000"/>
                </a:solidFill>
                <a:latin typeface="Times New Roman" panose="02020603050405020304" pitchFamily="18" charset="0"/>
                <a:cs typeface="Times New Roman" panose="02020603050405020304" pitchFamily="18" charset="0"/>
              </a:rPr>
              <a:t>        (SELECT PLAYERID, COUNT(DISTINCT TMID)</a:t>
            </a:r>
            <a:endParaRPr lang="en-US" sz="1200" dirty="0">
              <a:latin typeface="Times New Roman" panose="02020603050405020304" pitchFamily="18" charset="0"/>
              <a:cs typeface="Times New Roman" panose="02020603050405020304" pitchFamily="18" charset="0"/>
            </a:endParaRPr>
          </a:p>
          <a:p>
            <a:pPr marL="0" indent="0">
              <a:spcBef>
                <a:spcPts val="0"/>
              </a:spcBef>
              <a:buNone/>
            </a:pPr>
            <a:r>
              <a:rPr lang="en-US" sz="1200" dirty="0">
                <a:solidFill>
                  <a:srgbClr val="000000"/>
                </a:solidFill>
                <a:latin typeface="Times New Roman" panose="02020603050405020304" pitchFamily="18" charset="0"/>
                <a:cs typeface="Times New Roman" panose="02020603050405020304" pitchFamily="18" charset="0"/>
              </a:rPr>
              <a:t>        FROM BASKETBALL_PLAYERS</a:t>
            </a:r>
            <a:endParaRPr lang="en-US" sz="1200" dirty="0">
              <a:latin typeface="Times New Roman" panose="02020603050405020304" pitchFamily="18" charset="0"/>
              <a:cs typeface="Times New Roman" panose="02020603050405020304" pitchFamily="18" charset="0"/>
            </a:endParaRPr>
          </a:p>
          <a:p>
            <a:pPr marL="0" indent="0">
              <a:spcBef>
                <a:spcPts val="0"/>
              </a:spcBef>
              <a:buNone/>
            </a:pPr>
            <a:r>
              <a:rPr lang="en-US" sz="1200" dirty="0">
                <a:solidFill>
                  <a:srgbClr val="000000"/>
                </a:solidFill>
                <a:latin typeface="Times New Roman" panose="02020603050405020304" pitchFamily="18" charset="0"/>
                <a:cs typeface="Times New Roman" panose="02020603050405020304" pitchFamily="18" charset="0"/>
              </a:rPr>
              <a:t>        GROUP BY PLAYERID</a:t>
            </a:r>
            <a:endParaRPr lang="en-US" sz="1200" dirty="0">
              <a:latin typeface="Times New Roman" panose="02020603050405020304" pitchFamily="18" charset="0"/>
              <a:cs typeface="Times New Roman" panose="02020603050405020304" pitchFamily="18" charset="0"/>
            </a:endParaRPr>
          </a:p>
          <a:p>
            <a:pPr marL="0" indent="0">
              <a:spcBef>
                <a:spcPts val="0"/>
              </a:spcBef>
              <a:buNone/>
            </a:pPr>
            <a:r>
              <a:rPr lang="en-US" sz="1200" dirty="0">
                <a:solidFill>
                  <a:srgbClr val="000000"/>
                </a:solidFill>
                <a:latin typeface="Times New Roman" panose="02020603050405020304" pitchFamily="18" charset="0"/>
                <a:cs typeface="Times New Roman" panose="02020603050405020304" pitchFamily="18" charset="0"/>
              </a:rPr>
              <a:t>        HAVING COUNT(DISTINCT TMID)&gt;1 AND COUNT(DISTINCT TMID)&lt;=5);</a:t>
            </a:r>
            <a:endParaRPr lang="en-US" sz="1200" dirty="0">
              <a:latin typeface="Times New Roman" panose="02020603050405020304" pitchFamily="18" charset="0"/>
              <a:cs typeface="Times New Roman" panose="02020603050405020304" pitchFamily="18" charset="0"/>
            </a:endParaRPr>
          </a:p>
          <a:p>
            <a:pPr marL="0" indent="0">
              <a:spcBef>
                <a:spcPts val="0"/>
              </a:spcBef>
              <a:buNone/>
            </a:pPr>
            <a:r>
              <a:rPr lang="en-US" sz="1200" dirty="0">
                <a:latin typeface="Times New Roman" panose="02020603050405020304" pitchFamily="18" charset="0"/>
                <a:cs typeface="Times New Roman" panose="02020603050405020304" pitchFamily="18" charset="0"/>
              </a:rPr>
              <a:t/>
            </a:r>
            <a:br>
              <a:rPr lang="en-US" sz="1200" dirty="0">
                <a:latin typeface="Times New Roman" panose="02020603050405020304" pitchFamily="18" charset="0"/>
                <a:cs typeface="Times New Roman" panose="02020603050405020304" pitchFamily="18" charset="0"/>
              </a:rPr>
            </a:br>
            <a:r>
              <a:rPr lang="en-US" sz="1200" dirty="0">
                <a:solidFill>
                  <a:srgbClr val="000000"/>
                </a:solidFill>
                <a:latin typeface="Times New Roman" panose="02020603050405020304" pitchFamily="18" charset="0"/>
                <a:cs typeface="Times New Roman" panose="02020603050405020304" pitchFamily="18" charset="0"/>
              </a:rPr>
              <a:t>CREATE VIEW numTeams1 AS</a:t>
            </a:r>
            <a:endParaRPr lang="en-US" sz="1200" dirty="0">
              <a:latin typeface="Times New Roman" panose="02020603050405020304" pitchFamily="18" charset="0"/>
              <a:cs typeface="Times New Roman" panose="02020603050405020304" pitchFamily="18" charset="0"/>
            </a:endParaRPr>
          </a:p>
          <a:p>
            <a:pPr marL="0" indent="0">
              <a:spcBef>
                <a:spcPts val="0"/>
              </a:spcBef>
              <a:buNone/>
            </a:pPr>
            <a:r>
              <a:rPr lang="en-US" sz="1200" dirty="0">
                <a:solidFill>
                  <a:srgbClr val="000000"/>
                </a:solidFill>
                <a:latin typeface="Times New Roman" panose="02020603050405020304" pitchFamily="18" charset="0"/>
                <a:cs typeface="Times New Roman" panose="02020603050405020304" pitchFamily="18" charset="0"/>
              </a:rPr>
              <a:t>    SELECT COUNT(DISTINCT PLAYERID) AS </a:t>
            </a:r>
            <a:r>
              <a:rPr lang="en-US" sz="1200" dirty="0" err="1">
                <a:solidFill>
                  <a:srgbClr val="000000"/>
                </a:solidFill>
                <a:latin typeface="Times New Roman" panose="02020603050405020304" pitchFamily="18" charset="0"/>
                <a:cs typeface="Times New Roman" panose="02020603050405020304" pitchFamily="18" charset="0"/>
              </a:rPr>
              <a:t>oneTeam</a:t>
            </a:r>
            <a:endParaRPr lang="en-US" sz="1200" dirty="0">
              <a:latin typeface="Times New Roman" panose="02020603050405020304" pitchFamily="18" charset="0"/>
              <a:cs typeface="Times New Roman" panose="02020603050405020304" pitchFamily="18" charset="0"/>
            </a:endParaRPr>
          </a:p>
          <a:p>
            <a:pPr marL="0" indent="0">
              <a:spcBef>
                <a:spcPts val="0"/>
              </a:spcBef>
              <a:buNone/>
            </a:pPr>
            <a:r>
              <a:rPr lang="en-US" sz="1200" dirty="0">
                <a:solidFill>
                  <a:srgbClr val="000000"/>
                </a:solidFill>
                <a:latin typeface="Times New Roman" panose="02020603050405020304" pitchFamily="18" charset="0"/>
                <a:cs typeface="Times New Roman" panose="02020603050405020304" pitchFamily="18" charset="0"/>
              </a:rPr>
              <a:t>    FROM BASKETBALL_PLAYERS P</a:t>
            </a:r>
            <a:endParaRPr lang="en-US" sz="1200" dirty="0">
              <a:latin typeface="Times New Roman" panose="02020603050405020304" pitchFamily="18" charset="0"/>
              <a:cs typeface="Times New Roman" panose="02020603050405020304" pitchFamily="18" charset="0"/>
            </a:endParaRPr>
          </a:p>
          <a:p>
            <a:pPr marL="0" indent="0">
              <a:spcBef>
                <a:spcPts val="0"/>
              </a:spcBef>
              <a:buNone/>
            </a:pPr>
            <a:r>
              <a:rPr lang="en-US" sz="1200" dirty="0">
                <a:solidFill>
                  <a:srgbClr val="000000"/>
                </a:solidFill>
                <a:latin typeface="Times New Roman" panose="02020603050405020304" pitchFamily="18" charset="0"/>
                <a:cs typeface="Times New Roman" panose="02020603050405020304" pitchFamily="18" charset="0"/>
              </a:rPr>
              <a:t>    WHERE NOT EXISTS(</a:t>
            </a:r>
            <a:endParaRPr lang="en-US" sz="1200" dirty="0">
              <a:latin typeface="Times New Roman" panose="02020603050405020304" pitchFamily="18" charset="0"/>
              <a:cs typeface="Times New Roman" panose="02020603050405020304" pitchFamily="18" charset="0"/>
            </a:endParaRPr>
          </a:p>
          <a:p>
            <a:pPr marL="0" indent="0">
              <a:spcBef>
                <a:spcPts val="0"/>
              </a:spcBef>
              <a:buNone/>
            </a:pPr>
            <a:r>
              <a:rPr lang="en-US" sz="1200" dirty="0">
                <a:solidFill>
                  <a:srgbClr val="000000"/>
                </a:solidFill>
                <a:latin typeface="Times New Roman" panose="02020603050405020304" pitchFamily="18" charset="0"/>
                <a:cs typeface="Times New Roman" panose="02020603050405020304" pitchFamily="18" charset="0"/>
              </a:rPr>
              <a:t>        SELECT *</a:t>
            </a:r>
            <a:endParaRPr lang="en-US" sz="1200" dirty="0">
              <a:latin typeface="Times New Roman" panose="02020603050405020304" pitchFamily="18" charset="0"/>
              <a:cs typeface="Times New Roman" panose="02020603050405020304" pitchFamily="18" charset="0"/>
            </a:endParaRPr>
          </a:p>
          <a:p>
            <a:pPr marL="0" indent="0">
              <a:spcBef>
                <a:spcPts val="0"/>
              </a:spcBef>
              <a:buNone/>
            </a:pPr>
            <a:r>
              <a:rPr lang="en-US" sz="1200" dirty="0">
                <a:solidFill>
                  <a:srgbClr val="000000"/>
                </a:solidFill>
                <a:latin typeface="Times New Roman" panose="02020603050405020304" pitchFamily="18" charset="0"/>
                <a:cs typeface="Times New Roman" panose="02020603050405020304" pitchFamily="18" charset="0"/>
              </a:rPr>
              <a:t>        FROM BASKETBALL_PLAYERS</a:t>
            </a:r>
            <a:endParaRPr lang="en-US" sz="1200" dirty="0">
              <a:latin typeface="Times New Roman" panose="02020603050405020304" pitchFamily="18" charset="0"/>
              <a:cs typeface="Times New Roman" panose="02020603050405020304" pitchFamily="18" charset="0"/>
            </a:endParaRPr>
          </a:p>
          <a:p>
            <a:pPr marL="0" indent="0">
              <a:spcBef>
                <a:spcPts val="0"/>
              </a:spcBef>
              <a:buNone/>
            </a:pPr>
            <a:r>
              <a:rPr lang="en-US" sz="1200" dirty="0">
                <a:solidFill>
                  <a:srgbClr val="000000"/>
                </a:solidFill>
                <a:latin typeface="Times New Roman" panose="02020603050405020304" pitchFamily="18" charset="0"/>
                <a:cs typeface="Times New Roman" panose="02020603050405020304" pitchFamily="18" charset="0"/>
              </a:rPr>
              <a:t>        WHERE PLAYERID=P.PLAYERID AND TMID&lt;&gt;P.TMID);</a:t>
            </a:r>
            <a:endParaRPr lang="en-US" sz="1200" dirty="0">
              <a:latin typeface="Times New Roman" panose="02020603050405020304" pitchFamily="18" charset="0"/>
              <a:cs typeface="Times New Roman" panose="02020603050405020304" pitchFamily="18" charset="0"/>
            </a:endParaRPr>
          </a:p>
          <a:p>
            <a:pPr marL="0" indent="0">
              <a:spcBef>
                <a:spcPts val="0"/>
              </a:spcBef>
              <a:buNone/>
            </a:pPr>
            <a:r>
              <a:rPr lang="en-US" sz="1200" dirty="0">
                <a:solidFill>
                  <a:srgbClr val="000000"/>
                </a:solidFill>
                <a:latin typeface="Times New Roman" panose="02020603050405020304" pitchFamily="18" charset="0"/>
                <a:cs typeface="Times New Roman" panose="02020603050405020304" pitchFamily="18" charset="0"/>
              </a:rPr>
              <a:t>    </a:t>
            </a:r>
            <a:endParaRPr lang="en-US" sz="1200" dirty="0">
              <a:latin typeface="Times New Roman" panose="02020603050405020304" pitchFamily="18" charset="0"/>
              <a:cs typeface="Times New Roman" panose="02020603050405020304" pitchFamily="18" charset="0"/>
            </a:endParaRPr>
          </a:p>
          <a:p>
            <a:pPr marL="0" indent="0">
              <a:spcBef>
                <a:spcPts val="0"/>
              </a:spcBef>
              <a:buNone/>
            </a:pPr>
            <a:r>
              <a:rPr lang="en-US" sz="1200" dirty="0">
                <a:solidFill>
                  <a:srgbClr val="000000"/>
                </a:solidFill>
                <a:latin typeface="Times New Roman" panose="02020603050405020304" pitchFamily="18" charset="0"/>
                <a:cs typeface="Times New Roman" panose="02020603050405020304" pitchFamily="18" charset="0"/>
              </a:rPr>
              <a:t>SELECT *</a:t>
            </a:r>
            <a:endParaRPr lang="en-US" sz="1200" dirty="0">
              <a:latin typeface="Times New Roman" panose="02020603050405020304" pitchFamily="18" charset="0"/>
              <a:cs typeface="Times New Roman" panose="02020603050405020304" pitchFamily="18" charset="0"/>
            </a:endParaRPr>
          </a:p>
          <a:p>
            <a:pPr marL="0" indent="0">
              <a:spcBef>
                <a:spcPts val="0"/>
              </a:spcBef>
              <a:buNone/>
            </a:pPr>
            <a:r>
              <a:rPr lang="en-US" sz="1200" dirty="0">
                <a:solidFill>
                  <a:srgbClr val="000000"/>
                </a:solidFill>
                <a:latin typeface="Times New Roman" panose="02020603050405020304" pitchFamily="18" charset="0"/>
                <a:cs typeface="Times New Roman" panose="02020603050405020304" pitchFamily="18" charset="0"/>
              </a:rPr>
              <a:t>FROM numTeams1, numTeams2to5, numTeamsOver5;</a:t>
            </a:r>
            <a:endParaRPr lang="en-US" sz="1200" dirty="0">
              <a:latin typeface="Times New Roman" panose="02020603050405020304" pitchFamily="18" charset="0"/>
              <a:cs typeface="Times New Roman" panose="02020603050405020304" pitchFamily="18" charset="0"/>
            </a:endParaRPr>
          </a:p>
          <a:p>
            <a:pPr marL="0" indent="0">
              <a:spcBef>
                <a:spcPts val="0"/>
              </a:spcBef>
              <a:buNone/>
            </a:pPr>
            <a:r>
              <a:rPr lang="en-US" sz="1200" dirty="0">
                <a:solidFill>
                  <a:srgbClr val="000000"/>
                </a:solidFill>
                <a:latin typeface="Times New Roman" panose="02020603050405020304" pitchFamily="18" charset="0"/>
                <a:cs typeface="Times New Roman" panose="02020603050405020304" pitchFamily="18" charset="0"/>
              </a:rPr>
              <a:t>       </a:t>
            </a:r>
            <a:endParaRPr lang="en-US" sz="1200" dirty="0">
              <a:latin typeface="Times New Roman" panose="02020603050405020304" pitchFamily="18" charset="0"/>
              <a:cs typeface="Times New Roman" panose="02020603050405020304" pitchFamily="18" charset="0"/>
            </a:endParaRPr>
          </a:p>
          <a:p>
            <a:pPr marL="0" indent="0">
              <a:spcBef>
                <a:spcPts val="0"/>
              </a:spcBef>
              <a:buNone/>
            </a:pPr>
            <a:r>
              <a:rPr lang="en-US" sz="1200" dirty="0">
                <a:solidFill>
                  <a:srgbClr val="000000"/>
                </a:solidFill>
                <a:latin typeface="Times New Roman" panose="02020603050405020304" pitchFamily="18" charset="0"/>
                <a:cs typeface="Times New Roman" panose="02020603050405020304" pitchFamily="18" charset="0"/>
              </a:rPr>
              <a:t>DROP VIEW numTeams1;</a:t>
            </a:r>
            <a:endParaRPr lang="en-US" sz="1200" dirty="0">
              <a:latin typeface="Times New Roman" panose="02020603050405020304" pitchFamily="18" charset="0"/>
              <a:cs typeface="Times New Roman" panose="02020603050405020304" pitchFamily="18" charset="0"/>
            </a:endParaRPr>
          </a:p>
          <a:p>
            <a:pPr marL="0" indent="0">
              <a:spcBef>
                <a:spcPts val="0"/>
              </a:spcBef>
              <a:buNone/>
            </a:pPr>
            <a:r>
              <a:rPr lang="en-US" sz="1200" dirty="0">
                <a:solidFill>
                  <a:srgbClr val="000000"/>
                </a:solidFill>
                <a:latin typeface="Times New Roman" panose="02020603050405020304" pitchFamily="18" charset="0"/>
                <a:cs typeface="Times New Roman" panose="02020603050405020304" pitchFamily="18" charset="0"/>
              </a:rPr>
              <a:t>DROP VIEW numTeams2to5;</a:t>
            </a:r>
            <a:endParaRPr lang="en-US" sz="1200" dirty="0">
              <a:latin typeface="Times New Roman" panose="02020603050405020304" pitchFamily="18" charset="0"/>
              <a:cs typeface="Times New Roman" panose="02020603050405020304" pitchFamily="18" charset="0"/>
            </a:endParaRPr>
          </a:p>
          <a:p>
            <a:pPr marL="0" indent="0">
              <a:spcBef>
                <a:spcPts val="0"/>
              </a:spcBef>
              <a:buNone/>
            </a:pPr>
            <a:r>
              <a:rPr lang="en-US" sz="1200" dirty="0">
                <a:solidFill>
                  <a:srgbClr val="000000"/>
                </a:solidFill>
                <a:latin typeface="Times New Roman" panose="02020603050405020304" pitchFamily="18" charset="0"/>
                <a:cs typeface="Times New Roman" panose="02020603050405020304" pitchFamily="18" charset="0"/>
              </a:rPr>
              <a:t>DROP VIEW numTeamsOver5;</a:t>
            </a:r>
            <a:endParaRPr lang="en-US" sz="1200" dirty="0">
              <a:latin typeface="Times New Roman" panose="02020603050405020304" pitchFamily="18" charset="0"/>
              <a:cs typeface="Times New Roman" panose="02020603050405020304" pitchFamily="18" charset="0"/>
            </a:endParaRPr>
          </a:p>
          <a:p>
            <a:endParaRPr lang="en-US" sz="1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8146924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CA"/>
          </a:p>
        </p:txBody>
      </p:sp>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11763632" cy="64502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6585838"/>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Q14: </a:t>
            </a:r>
            <a:r>
              <a:rPr lang="en-US" dirty="0"/>
              <a:t>conclusions</a:t>
            </a:r>
            <a:br>
              <a:rPr lang="en-US" dirty="0"/>
            </a:br>
            <a:endParaRPr lang="en-US" dirty="0"/>
          </a:p>
        </p:txBody>
      </p:sp>
      <p:sp>
        <p:nvSpPr>
          <p:cNvPr id="5" name="Content Placeholder 2"/>
          <p:cNvSpPr>
            <a:spLocks noGrp="1"/>
          </p:cNvSpPr>
          <p:nvPr>
            <p:ph idx="1"/>
          </p:nvPr>
        </p:nvSpPr>
        <p:spPr>
          <a:xfrm>
            <a:off x="685800" y="2063396"/>
            <a:ext cx="10396883" cy="3311189"/>
          </a:xfrm>
        </p:spPr>
        <p:txBody>
          <a:bodyPr/>
          <a:lstStyle/>
          <a:p>
            <a:pPr>
              <a:spcBef>
                <a:spcPts val="0"/>
              </a:spcBef>
            </a:pPr>
            <a:r>
              <a:rPr lang="en-US" dirty="0" smtClean="0">
                <a:solidFill>
                  <a:srgbClr val="000000"/>
                </a:solidFill>
                <a:latin typeface="Times New Roman" panose="02020603050405020304" pitchFamily="18" charset="0"/>
                <a:cs typeface="Times New Roman" panose="02020603050405020304" pitchFamily="18" charset="0"/>
              </a:rPr>
              <a:t>Most players only play for 1 team (42%)</a:t>
            </a:r>
          </a:p>
          <a:p>
            <a:pPr>
              <a:spcBef>
                <a:spcPts val="0"/>
              </a:spcBef>
            </a:pPr>
            <a:r>
              <a:rPr lang="en-US" dirty="0" smtClean="0">
                <a:solidFill>
                  <a:srgbClr val="000000"/>
                </a:solidFill>
                <a:latin typeface="Times New Roman" panose="02020603050405020304" pitchFamily="18" charset="0"/>
                <a:cs typeface="Times New Roman" panose="02020603050405020304" pitchFamily="18" charset="0"/>
              </a:rPr>
              <a:t>However, players who’ve played for 2 teams, 3 teams, 4 teams, and 5 teams added up account for 50% of all the players</a:t>
            </a:r>
          </a:p>
          <a:p>
            <a:pPr>
              <a:spcBef>
                <a:spcPts val="0"/>
              </a:spcBef>
            </a:pPr>
            <a:r>
              <a:rPr lang="en-US" dirty="0" smtClean="0">
                <a:solidFill>
                  <a:srgbClr val="000000"/>
                </a:solidFill>
                <a:latin typeface="Times New Roman" panose="02020603050405020304" pitchFamily="18" charset="0"/>
                <a:cs typeface="Times New Roman" panose="02020603050405020304" pitchFamily="18" charset="0"/>
              </a:rPr>
              <a:t>Players who have been on over 5 teams account for only 8% of the total</a:t>
            </a:r>
          </a:p>
        </p:txBody>
      </p:sp>
    </p:spTree>
    <p:extLst>
      <p:ext uri="{BB962C8B-B14F-4D97-AF65-F5344CB8AC3E}">
        <p14:creationId xmlns:p14="http://schemas.microsoft.com/office/powerpoint/2010/main" val="406046735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Q15: </a:t>
            </a:r>
            <a:r>
              <a:rPr lang="en-CA" dirty="0" smtClean="0"/>
              <a:t>AVG win to lose ratio of ABA teams vs NBA teams between 1967 to 1976</a:t>
            </a:r>
            <a:endParaRPr lang="en-US" dirty="0"/>
          </a:p>
        </p:txBody>
      </p:sp>
      <p:sp>
        <p:nvSpPr>
          <p:cNvPr id="3" name="Content Placeholder 2"/>
          <p:cNvSpPr>
            <a:spLocks noGrp="1"/>
          </p:cNvSpPr>
          <p:nvPr>
            <p:ph idx="1"/>
          </p:nvPr>
        </p:nvSpPr>
        <p:spPr/>
        <p:txBody>
          <a:bodyPr/>
          <a:lstStyle/>
          <a:p>
            <a:pPr marL="0" indent="0">
              <a:buNone/>
            </a:pPr>
            <a:r>
              <a:rPr lang="en-US" dirty="0">
                <a:latin typeface="Times New Roman" panose="02020603050405020304" pitchFamily="18" charset="0"/>
                <a:cs typeface="Times New Roman" panose="02020603050405020304" pitchFamily="18" charset="0"/>
              </a:rPr>
              <a:t>SELECT "year", LGID, </a:t>
            </a:r>
            <a:r>
              <a:rPr lang="en-US" dirty="0" err="1">
                <a:latin typeface="Times New Roman" panose="02020603050405020304" pitchFamily="18" charset="0"/>
                <a:cs typeface="Times New Roman" panose="02020603050405020304" pitchFamily="18" charset="0"/>
              </a:rPr>
              <a:t>avg</a:t>
            </a:r>
            <a:r>
              <a:rPr lang="en-US" dirty="0">
                <a:latin typeface="Times New Roman" panose="02020603050405020304" pitchFamily="18" charset="0"/>
                <a:cs typeface="Times New Roman" panose="02020603050405020304" pitchFamily="18" charset="0"/>
              </a:rPr>
              <a:t>(won/lost) AS </a:t>
            </a:r>
            <a:r>
              <a:rPr lang="en-US" dirty="0" err="1">
                <a:latin typeface="Times New Roman" panose="02020603050405020304" pitchFamily="18" charset="0"/>
                <a:cs typeface="Times New Roman" panose="02020603050405020304" pitchFamily="18" charset="0"/>
              </a:rPr>
              <a:t>avgwinloseratio</a:t>
            </a:r>
            <a:endParaRPr lang="en-US" dirty="0">
              <a:latin typeface="Times New Roman" panose="02020603050405020304" pitchFamily="18" charset="0"/>
              <a:cs typeface="Times New Roman" panose="02020603050405020304" pitchFamily="18" charset="0"/>
            </a:endParaRPr>
          </a:p>
          <a:p>
            <a:pPr marL="0" indent="0">
              <a:buNone/>
            </a:pPr>
            <a:r>
              <a:rPr lang="en-US" dirty="0">
                <a:latin typeface="Times New Roman" panose="02020603050405020304" pitchFamily="18" charset="0"/>
                <a:cs typeface="Times New Roman" panose="02020603050405020304" pitchFamily="18" charset="0"/>
              </a:rPr>
              <a:t>FROM BASKETBALL_TEAMS</a:t>
            </a:r>
          </a:p>
          <a:p>
            <a:pPr marL="0" indent="0">
              <a:buNone/>
            </a:pPr>
            <a:r>
              <a:rPr lang="en-US" dirty="0">
                <a:latin typeface="Times New Roman" panose="02020603050405020304" pitchFamily="18" charset="0"/>
                <a:cs typeface="Times New Roman" panose="02020603050405020304" pitchFamily="18" charset="0"/>
              </a:rPr>
              <a:t>WHERE "year" &gt;=1967 AND "year" &lt;1976</a:t>
            </a:r>
          </a:p>
          <a:p>
            <a:pPr marL="0" indent="0">
              <a:buNone/>
            </a:pPr>
            <a:r>
              <a:rPr lang="en-US" dirty="0">
                <a:latin typeface="Times New Roman" panose="02020603050405020304" pitchFamily="18" charset="0"/>
                <a:cs typeface="Times New Roman" panose="02020603050405020304" pitchFamily="18" charset="0"/>
              </a:rPr>
              <a:t>GROUP BY "year", LGID</a:t>
            </a:r>
          </a:p>
          <a:p>
            <a:pPr marL="0" indent="0">
              <a:buNone/>
            </a:pPr>
            <a:r>
              <a:rPr lang="en-US" dirty="0">
                <a:latin typeface="Times New Roman" panose="02020603050405020304" pitchFamily="18" charset="0"/>
                <a:cs typeface="Times New Roman" panose="02020603050405020304" pitchFamily="18" charset="0"/>
              </a:rPr>
              <a:t>ORDER BY "year", LGID;</a:t>
            </a:r>
          </a:p>
          <a:p>
            <a:endParaRPr lang="en-US" dirty="0"/>
          </a:p>
        </p:txBody>
      </p:sp>
    </p:spTree>
    <p:extLst>
      <p:ext uri="{BB962C8B-B14F-4D97-AF65-F5344CB8AC3E}">
        <p14:creationId xmlns:p14="http://schemas.microsoft.com/office/powerpoint/2010/main" val="91407344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schema</a:t>
            </a:r>
            <a:endParaRPr lang="en-US" dirty="0"/>
          </a:p>
        </p:txBody>
      </p:sp>
      <p:sp>
        <p:nvSpPr>
          <p:cNvPr id="3" name="Content Placeholder 2"/>
          <p:cNvSpPr>
            <a:spLocks noGrp="1"/>
          </p:cNvSpPr>
          <p:nvPr>
            <p:ph sz="quarter" idx="13"/>
          </p:nvPr>
        </p:nvSpPr>
        <p:spPr/>
        <p:txBody>
          <a:bodyPr numCol="5">
            <a:normAutofit fontScale="40000" lnSpcReduction="20000"/>
          </a:bodyPr>
          <a:lstStyle/>
          <a:p>
            <a:pPr marL="0" indent="0">
              <a:buNone/>
            </a:pPr>
            <a:r>
              <a:rPr lang="en-US" dirty="0">
                <a:latin typeface="Times New Roman" panose="02020603050405020304" pitchFamily="18" charset="0"/>
                <a:cs typeface="Times New Roman" panose="02020603050405020304" pitchFamily="18" charset="0"/>
              </a:rPr>
              <a:t>teams</a:t>
            </a:r>
            <a:r>
              <a:rPr lang="en-US" dirty="0" smtClean="0">
                <a:latin typeface="Times New Roman" panose="02020603050405020304" pitchFamily="18" charset="0"/>
                <a:cs typeface="Times New Roman" panose="02020603050405020304" pitchFamily="18" charset="0"/>
              </a:rPr>
              <a:t>{</a:t>
            </a:r>
          </a:p>
          <a:p>
            <a:pPr marL="0" indent="0">
              <a:buNone/>
            </a:pPr>
            <a:r>
              <a:rPr lang="en-US" dirty="0" smtClean="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year INT</a:t>
            </a:r>
            <a:r>
              <a:rPr lang="en-US" dirty="0" smtClean="0">
                <a:latin typeface="Times New Roman" panose="02020603050405020304" pitchFamily="18" charset="0"/>
                <a:cs typeface="Times New Roman" panose="02020603050405020304" pitchFamily="18" charset="0"/>
              </a:rPr>
              <a:t>,</a:t>
            </a:r>
          </a:p>
          <a:p>
            <a:pPr marL="0" indent="0">
              <a:buNone/>
            </a:pPr>
            <a:r>
              <a:rPr lang="en-US" dirty="0" smtClean="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lgID</a:t>
            </a:r>
            <a:r>
              <a:rPr lang="en-US" dirty="0">
                <a:latin typeface="Times New Roman" panose="02020603050405020304" pitchFamily="18" charset="0"/>
                <a:cs typeface="Times New Roman" panose="02020603050405020304" pitchFamily="18" charset="0"/>
              </a:rPr>
              <a:t> VARCHAR(30</a:t>
            </a:r>
            <a:r>
              <a:rPr lang="en-US" dirty="0" smtClean="0">
                <a:latin typeface="Times New Roman" panose="02020603050405020304" pitchFamily="18" charset="0"/>
                <a:cs typeface="Times New Roman" panose="02020603050405020304" pitchFamily="18" charset="0"/>
              </a:rPr>
              <a:t>),</a:t>
            </a:r>
          </a:p>
          <a:p>
            <a:pPr marL="0" indent="0">
              <a:buNone/>
            </a:pPr>
            <a:r>
              <a:rPr lang="en-US" dirty="0" smtClean="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tmID</a:t>
            </a:r>
            <a:r>
              <a:rPr lang="en-US" dirty="0">
                <a:latin typeface="Times New Roman" panose="02020603050405020304" pitchFamily="18" charset="0"/>
                <a:cs typeface="Times New Roman" panose="02020603050405020304" pitchFamily="18" charset="0"/>
              </a:rPr>
              <a:t> VARCHAR(30), </a:t>
            </a:r>
            <a:r>
              <a:rPr lang="en-US" dirty="0" err="1">
                <a:latin typeface="Times New Roman" panose="02020603050405020304" pitchFamily="18" charset="0"/>
                <a:cs typeface="Times New Roman" panose="02020603050405020304" pitchFamily="18" charset="0"/>
              </a:rPr>
              <a:t>franchID</a:t>
            </a:r>
            <a:r>
              <a:rPr lang="en-US" dirty="0">
                <a:latin typeface="Times New Roman" panose="02020603050405020304" pitchFamily="18" charset="0"/>
                <a:cs typeface="Times New Roman" panose="02020603050405020304" pitchFamily="18" charset="0"/>
              </a:rPr>
              <a:t> VARCHAR(30), </a:t>
            </a:r>
            <a:r>
              <a:rPr lang="en-US" dirty="0" err="1">
                <a:latin typeface="Times New Roman" panose="02020603050405020304" pitchFamily="18" charset="0"/>
                <a:cs typeface="Times New Roman" panose="02020603050405020304" pitchFamily="18" charset="0"/>
              </a:rPr>
              <a:t>confID</a:t>
            </a:r>
            <a:r>
              <a:rPr lang="en-US" dirty="0">
                <a:latin typeface="Times New Roman" panose="02020603050405020304" pitchFamily="18" charset="0"/>
                <a:cs typeface="Times New Roman" panose="02020603050405020304" pitchFamily="18" charset="0"/>
              </a:rPr>
              <a:t> VARCHAR(30), </a:t>
            </a:r>
            <a:endParaRPr lang="en-US" dirty="0" smtClean="0">
              <a:latin typeface="Times New Roman" panose="02020603050405020304" pitchFamily="18" charset="0"/>
              <a:cs typeface="Times New Roman" panose="02020603050405020304" pitchFamily="18" charset="0"/>
            </a:endParaRPr>
          </a:p>
          <a:p>
            <a:pPr marL="0" indent="0">
              <a:buNone/>
            </a:pPr>
            <a:r>
              <a:rPr lang="en-US" dirty="0" err="1" smtClean="0">
                <a:latin typeface="Times New Roman" panose="02020603050405020304" pitchFamily="18" charset="0"/>
                <a:cs typeface="Times New Roman" panose="02020603050405020304" pitchFamily="18" charset="0"/>
              </a:rPr>
              <a:t>divID</a:t>
            </a:r>
            <a:r>
              <a:rPr lang="en-US" dirty="0" smtClean="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VARCHAR(30), </a:t>
            </a:r>
            <a:endParaRPr lang="en-US" dirty="0" smtClean="0">
              <a:latin typeface="Times New Roman" panose="02020603050405020304" pitchFamily="18" charset="0"/>
              <a:cs typeface="Times New Roman" panose="02020603050405020304" pitchFamily="18" charset="0"/>
            </a:endParaRPr>
          </a:p>
          <a:p>
            <a:pPr marL="0" indent="0">
              <a:buNone/>
            </a:pPr>
            <a:r>
              <a:rPr lang="en-US" dirty="0" smtClean="0">
                <a:latin typeface="Times New Roman" panose="02020603050405020304" pitchFamily="18" charset="0"/>
                <a:cs typeface="Times New Roman" panose="02020603050405020304" pitchFamily="18" charset="0"/>
              </a:rPr>
              <a:t>rank </a:t>
            </a:r>
            <a:r>
              <a:rPr lang="en-US" dirty="0">
                <a:latin typeface="Times New Roman" panose="02020603050405020304" pitchFamily="18" charset="0"/>
                <a:cs typeface="Times New Roman" panose="02020603050405020304" pitchFamily="18" charset="0"/>
              </a:rPr>
              <a:t>INT, </a:t>
            </a:r>
            <a:endParaRPr lang="en-US" dirty="0" smtClean="0">
              <a:latin typeface="Times New Roman" panose="02020603050405020304" pitchFamily="18" charset="0"/>
              <a:cs typeface="Times New Roman" panose="02020603050405020304" pitchFamily="18" charset="0"/>
            </a:endParaRPr>
          </a:p>
          <a:p>
            <a:pPr marL="0" indent="0">
              <a:buNone/>
            </a:pPr>
            <a:r>
              <a:rPr lang="en-US" dirty="0" err="1" smtClean="0">
                <a:latin typeface="Times New Roman" panose="02020603050405020304" pitchFamily="18" charset="0"/>
                <a:cs typeface="Times New Roman" panose="02020603050405020304" pitchFamily="18" charset="0"/>
              </a:rPr>
              <a:t>confRank</a:t>
            </a:r>
            <a:r>
              <a:rPr lang="en-US" dirty="0" smtClean="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INT</a:t>
            </a:r>
            <a:r>
              <a:rPr lang="en-US" dirty="0" smtClean="0">
                <a:latin typeface="Times New Roman" panose="02020603050405020304" pitchFamily="18" charset="0"/>
                <a:cs typeface="Times New Roman" panose="02020603050405020304" pitchFamily="18" charset="0"/>
              </a:rPr>
              <a:t>,</a:t>
            </a:r>
          </a:p>
          <a:p>
            <a:pPr marL="0" indent="0">
              <a:buNone/>
            </a:pPr>
            <a:r>
              <a:rPr lang="en-US" dirty="0" smtClean="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playoff VARCHAR(30), </a:t>
            </a:r>
            <a:endParaRPr lang="en-US" dirty="0" smtClean="0">
              <a:latin typeface="Times New Roman" panose="02020603050405020304" pitchFamily="18" charset="0"/>
              <a:cs typeface="Times New Roman" panose="02020603050405020304" pitchFamily="18" charset="0"/>
            </a:endParaRPr>
          </a:p>
          <a:p>
            <a:pPr marL="0" indent="0">
              <a:buNone/>
            </a:pPr>
            <a:r>
              <a:rPr lang="en-US" dirty="0" smtClean="0">
                <a:latin typeface="Times New Roman" panose="02020603050405020304" pitchFamily="18" charset="0"/>
                <a:cs typeface="Times New Roman" panose="02020603050405020304" pitchFamily="18" charset="0"/>
              </a:rPr>
              <a:t>name </a:t>
            </a:r>
            <a:r>
              <a:rPr lang="en-US" dirty="0">
                <a:latin typeface="Times New Roman" panose="02020603050405020304" pitchFamily="18" charset="0"/>
                <a:cs typeface="Times New Roman" panose="02020603050405020304" pitchFamily="18" charset="0"/>
              </a:rPr>
              <a:t>VARCHAR(30), </a:t>
            </a:r>
            <a:endParaRPr lang="en-US" dirty="0" smtClean="0">
              <a:latin typeface="Times New Roman" panose="02020603050405020304" pitchFamily="18" charset="0"/>
              <a:cs typeface="Times New Roman" panose="02020603050405020304" pitchFamily="18" charset="0"/>
            </a:endParaRPr>
          </a:p>
          <a:p>
            <a:pPr marL="0" indent="0">
              <a:buNone/>
            </a:pPr>
            <a:r>
              <a:rPr lang="en-US" dirty="0" err="1" smtClean="0">
                <a:latin typeface="Times New Roman" panose="02020603050405020304" pitchFamily="18" charset="0"/>
                <a:cs typeface="Times New Roman" panose="02020603050405020304" pitchFamily="18" charset="0"/>
              </a:rPr>
              <a:t>o_fgm</a:t>
            </a:r>
            <a:r>
              <a:rPr lang="en-US" dirty="0" smtClean="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INT</a:t>
            </a:r>
            <a:r>
              <a:rPr lang="en-US" dirty="0" smtClean="0">
                <a:latin typeface="Times New Roman" panose="02020603050405020304" pitchFamily="18" charset="0"/>
                <a:cs typeface="Times New Roman" panose="02020603050405020304" pitchFamily="18" charset="0"/>
              </a:rPr>
              <a:t>,</a:t>
            </a:r>
          </a:p>
          <a:p>
            <a:pPr marL="0" indent="0">
              <a:buNone/>
            </a:pPr>
            <a:r>
              <a:rPr lang="en-US" dirty="0" smtClean="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o_fga</a:t>
            </a:r>
            <a:r>
              <a:rPr lang="en-US" dirty="0">
                <a:latin typeface="Times New Roman" panose="02020603050405020304" pitchFamily="18" charset="0"/>
                <a:cs typeface="Times New Roman" panose="02020603050405020304" pitchFamily="18" charset="0"/>
              </a:rPr>
              <a:t> INT, </a:t>
            </a:r>
            <a:endParaRPr lang="en-US" dirty="0" smtClean="0">
              <a:latin typeface="Times New Roman" panose="02020603050405020304" pitchFamily="18" charset="0"/>
              <a:cs typeface="Times New Roman" panose="02020603050405020304" pitchFamily="18" charset="0"/>
            </a:endParaRPr>
          </a:p>
          <a:p>
            <a:pPr marL="0" indent="0">
              <a:buNone/>
            </a:pPr>
            <a:r>
              <a:rPr lang="en-US" dirty="0" err="1" smtClean="0">
                <a:latin typeface="Times New Roman" panose="02020603050405020304" pitchFamily="18" charset="0"/>
                <a:cs typeface="Times New Roman" panose="02020603050405020304" pitchFamily="18" charset="0"/>
              </a:rPr>
              <a:t>o_ftm</a:t>
            </a:r>
            <a:r>
              <a:rPr lang="en-US" dirty="0" smtClean="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INT, </a:t>
            </a:r>
            <a:endParaRPr lang="en-US" dirty="0" smtClean="0">
              <a:latin typeface="Times New Roman" panose="02020603050405020304" pitchFamily="18" charset="0"/>
              <a:cs typeface="Times New Roman" panose="02020603050405020304" pitchFamily="18" charset="0"/>
            </a:endParaRPr>
          </a:p>
          <a:p>
            <a:pPr marL="0" indent="0">
              <a:buNone/>
            </a:pPr>
            <a:r>
              <a:rPr lang="en-US" dirty="0" err="1" smtClean="0">
                <a:latin typeface="Times New Roman" panose="02020603050405020304" pitchFamily="18" charset="0"/>
                <a:cs typeface="Times New Roman" panose="02020603050405020304" pitchFamily="18" charset="0"/>
              </a:rPr>
              <a:t>o_fta</a:t>
            </a:r>
            <a:r>
              <a:rPr lang="en-US" dirty="0" smtClean="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INT, </a:t>
            </a:r>
            <a:endParaRPr lang="en-US" dirty="0" smtClean="0">
              <a:latin typeface="Times New Roman" panose="02020603050405020304" pitchFamily="18" charset="0"/>
              <a:cs typeface="Times New Roman" panose="02020603050405020304" pitchFamily="18" charset="0"/>
            </a:endParaRPr>
          </a:p>
          <a:p>
            <a:pPr marL="0" indent="0">
              <a:buNone/>
            </a:pPr>
            <a:r>
              <a:rPr lang="en-US" dirty="0" smtClean="0">
                <a:latin typeface="Times New Roman" panose="02020603050405020304" pitchFamily="18" charset="0"/>
                <a:cs typeface="Times New Roman" panose="02020603050405020304" pitchFamily="18" charset="0"/>
              </a:rPr>
              <a:t>o_3pm </a:t>
            </a:r>
            <a:r>
              <a:rPr lang="en-US" dirty="0">
                <a:latin typeface="Times New Roman" panose="02020603050405020304" pitchFamily="18" charset="0"/>
                <a:cs typeface="Times New Roman" panose="02020603050405020304" pitchFamily="18" charset="0"/>
              </a:rPr>
              <a:t>INT</a:t>
            </a:r>
            <a:r>
              <a:rPr lang="en-US" dirty="0" smtClean="0">
                <a:latin typeface="Times New Roman" panose="02020603050405020304" pitchFamily="18" charset="0"/>
                <a:cs typeface="Times New Roman" panose="02020603050405020304" pitchFamily="18" charset="0"/>
              </a:rPr>
              <a:t>,</a:t>
            </a:r>
          </a:p>
          <a:p>
            <a:pPr marL="0" indent="0">
              <a:buNone/>
            </a:pPr>
            <a:r>
              <a:rPr lang="en-US" dirty="0" smtClean="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o_3pa INT, </a:t>
            </a:r>
            <a:endParaRPr lang="en-US" dirty="0" smtClean="0">
              <a:latin typeface="Times New Roman" panose="02020603050405020304" pitchFamily="18" charset="0"/>
              <a:cs typeface="Times New Roman" panose="02020603050405020304" pitchFamily="18" charset="0"/>
            </a:endParaRPr>
          </a:p>
          <a:p>
            <a:pPr marL="0" indent="0">
              <a:buNone/>
            </a:pPr>
            <a:r>
              <a:rPr lang="en-US" dirty="0" err="1" smtClean="0">
                <a:latin typeface="Times New Roman" panose="02020603050405020304" pitchFamily="18" charset="0"/>
                <a:cs typeface="Times New Roman" panose="02020603050405020304" pitchFamily="18" charset="0"/>
              </a:rPr>
              <a:t>o_oreb</a:t>
            </a:r>
            <a:r>
              <a:rPr lang="en-US" dirty="0" smtClean="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INT, </a:t>
            </a:r>
            <a:endParaRPr lang="en-US" dirty="0" smtClean="0">
              <a:latin typeface="Times New Roman" panose="02020603050405020304" pitchFamily="18" charset="0"/>
              <a:cs typeface="Times New Roman" panose="02020603050405020304" pitchFamily="18" charset="0"/>
            </a:endParaRPr>
          </a:p>
          <a:p>
            <a:pPr marL="0" indent="0">
              <a:buNone/>
            </a:pPr>
            <a:r>
              <a:rPr lang="en-US" dirty="0" err="1" smtClean="0">
                <a:latin typeface="Times New Roman" panose="02020603050405020304" pitchFamily="18" charset="0"/>
                <a:cs typeface="Times New Roman" panose="02020603050405020304" pitchFamily="18" charset="0"/>
              </a:rPr>
              <a:t>o_dreb</a:t>
            </a:r>
            <a:r>
              <a:rPr lang="en-US" dirty="0" smtClean="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INT</a:t>
            </a:r>
            <a:r>
              <a:rPr lang="en-US" dirty="0" smtClean="0">
                <a:latin typeface="Times New Roman" panose="02020603050405020304" pitchFamily="18" charset="0"/>
                <a:cs typeface="Times New Roman" panose="02020603050405020304" pitchFamily="18" charset="0"/>
              </a:rPr>
              <a:t>,</a:t>
            </a:r>
          </a:p>
          <a:p>
            <a:pPr marL="0" indent="0">
              <a:buNone/>
            </a:pPr>
            <a:r>
              <a:rPr lang="en-US" dirty="0" smtClean="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o_reb</a:t>
            </a:r>
            <a:r>
              <a:rPr lang="en-US" dirty="0">
                <a:latin typeface="Times New Roman" panose="02020603050405020304" pitchFamily="18" charset="0"/>
                <a:cs typeface="Times New Roman" panose="02020603050405020304" pitchFamily="18" charset="0"/>
              </a:rPr>
              <a:t> INT, </a:t>
            </a:r>
            <a:endParaRPr lang="en-US" dirty="0" smtClean="0">
              <a:latin typeface="Times New Roman" panose="02020603050405020304" pitchFamily="18" charset="0"/>
              <a:cs typeface="Times New Roman" panose="02020603050405020304" pitchFamily="18" charset="0"/>
            </a:endParaRPr>
          </a:p>
          <a:p>
            <a:pPr marL="0" indent="0">
              <a:buNone/>
            </a:pPr>
            <a:r>
              <a:rPr lang="en-US" dirty="0" err="1" smtClean="0">
                <a:latin typeface="Times New Roman" panose="02020603050405020304" pitchFamily="18" charset="0"/>
                <a:cs typeface="Times New Roman" panose="02020603050405020304" pitchFamily="18" charset="0"/>
              </a:rPr>
              <a:t>o_asts</a:t>
            </a:r>
            <a:r>
              <a:rPr lang="en-US" dirty="0" smtClean="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INT, </a:t>
            </a:r>
            <a:endParaRPr lang="en-US" dirty="0" smtClean="0">
              <a:latin typeface="Times New Roman" panose="02020603050405020304" pitchFamily="18" charset="0"/>
              <a:cs typeface="Times New Roman" panose="02020603050405020304" pitchFamily="18" charset="0"/>
            </a:endParaRPr>
          </a:p>
          <a:p>
            <a:pPr marL="0" indent="0">
              <a:buNone/>
            </a:pPr>
            <a:r>
              <a:rPr lang="en-US" dirty="0" err="1" smtClean="0">
                <a:latin typeface="Times New Roman" panose="02020603050405020304" pitchFamily="18" charset="0"/>
                <a:cs typeface="Times New Roman" panose="02020603050405020304" pitchFamily="18" charset="0"/>
              </a:rPr>
              <a:t>o_pf</a:t>
            </a:r>
            <a:r>
              <a:rPr lang="en-US" dirty="0" smtClean="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INT, </a:t>
            </a:r>
            <a:endParaRPr lang="en-US" dirty="0" smtClean="0">
              <a:latin typeface="Times New Roman" panose="02020603050405020304" pitchFamily="18" charset="0"/>
              <a:cs typeface="Times New Roman" panose="02020603050405020304" pitchFamily="18" charset="0"/>
            </a:endParaRPr>
          </a:p>
          <a:p>
            <a:pPr marL="0" indent="0">
              <a:buNone/>
            </a:pPr>
            <a:r>
              <a:rPr lang="en-US" dirty="0" err="1" smtClean="0">
                <a:latin typeface="Times New Roman" panose="02020603050405020304" pitchFamily="18" charset="0"/>
                <a:cs typeface="Times New Roman" panose="02020603050405020304" pitchFamily="18" charset="0"/>
              </a:rPr>
              <a:t>o_stl</a:t>
            </a:r>
            <a:r>
              <a:rPr lang="en-US" dirty="0" smtClean="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INT</a:t>
            </a:r>
            <a:r>
              <a:rPr lang="en-US" dirty="0" smtClean="0">
                <a:latin typeface="Times New Roman" panose="02020603050405020304" pitchFamily="18" charset="0"/>
                <a:cs typeface="Times New Roman" panose="02020603050405020304" pitchFamily="18" charset="0"/>
              </a:rPr>
              <a:t>,</a:t>
            </a:r>
          </a:p>
          <a:p>
            <a:pPr marL="0" indent="0">
              <a:buNone/>
            </a:pPr>
            <a:r>
              <a:rPr lang="en-US" dirty="0" err="1" smtClean="0">
                <a:latin typeface="Times New Roman" panose="02020603050405020304" pitchFamily="18" charset="0"/>
                <a:cs typeface="Times New Roman" panose="02020603050405020304" pitchFamily="18" charset="0"/>
              </a:rPr>
              <a:t>o_to</a:t>
            </a:r>
            <a:r>
              <a:rPr lang="en-US" dirty="0" smtClean="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INT, </a:t>
            </a:r>
            <a:endParaRPr lang="en-US" dirty="0" smtClean="0">
              <a:latin typeface="Times New Roman" panose="02020603050405020304" pitchFamily="18" charset="0"/>
              <a:cs typeface="Times New Roman" panose="02020603050405020304" pitchFamily="18" charset="0"/>
            </a:endParaRPr>
          </a:p>
          <a:p>
            <a:pPr marL="0" indent="0">
              <a:buNone/>
            </a:pPr>
            <a:r>
              <a:rPr lang="en-US" dirty="0" err="1" smtClean="0">
                <a:latin typeface="Times New Roman" panose="02020603050405020304" pitchFamily="18" charset="0"/>
                <a:cs typeface="Times New Roman" panose="02020603050405020304" pitchFamily="18" charset="0"/>
              </a:rPr>
              <a:t>o_blk</a:t>
            </a:r>
            <a:r>
              <a:rPr lang="en-US" dirty="0" smtClean="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INT</a:t>
            </a:r>
            <a:r>
              <a:rPr lang="en-US" dirty="0" smtClean="0">
                <a:latin typeface="Times New Roman" panose="02020603050405020304" pitchFamily="18" charset="0"/>
                <a:cs typeface="Times New Roman" panose="02020603050405020304" pitchFamily="18" charset="0"/>
              </a:rPr>
              <a:t>,</a:t>
            </a:r>
          </a:p>
          <a:p>
            <a:pPr marL="0" indent="0">
              <a:buNone/>
            </a:pPr>
            <a:r>
              <a:rPr lang="en-US" dirty="0" smtClean="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o_pts</a:t>
            </a:r>
            <a:r>
              <a:rPr lang="en-US" dirty="0">
                <a:latin typeface="Times New Roman" panose="02020603050405020304" pitchFamily="18" charset="0"/>
                <a:cs typeface="Times New Roman" panose="02020603050405020304" pitchFamily="18" charset="0"/>
              </a:rPr>
              <a:t> INT, </a:t>
            </a:r>
            <a:endParaRPr lang="en-US" dirty="0" smtClean="0">
              <a:latin typeface="Times New Roman" panose="02020603050405020304" pitchFamily="18" charset="0"/>
              <a:cs typeface="Times New Roman" panose="02020603050405020304" pitchFamily="18" charset="0"/>
            </a:endParaRPr>
          </a:p>
          <a:p>
            <a:pPr marL="0" indent="0">
              <a:buNone/>
            </a:pPr>
            <a:r>
              <a:rPr lang="en-US" dirty="0" err="1" smtClean="0">
                <a:latin typeface="Times New Roman" panose="02020603050405020304" pitchFamily="18" charset="0"/>
                <a:cs typeface="Times New Roman" panose="02020603050405020304" pitchFamily="18" charset="0"/>
              </a:rPr>
              <a:t>d_fgm</a:t>
            </a:r>
            <a:r>
              <a:rPr lang="en-US" dirty="0" smtClean="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INT</a:t>
            </a:r>
            <a:r>
              <a:rPr lang="en-US" dirty="0" smtClean="0">
                <a:latin typeface="Times New Roman" panose="02020603050405020304" pitchFamily="18" charset="0"/>
                <a:cs typeface="Times New Roman" panose="02020603050405020304" pitchFamily="18" charset="0"/>
              </a:rPr>
              <a:t>,</a:t>
            </a:r>
          </a:p>
          <a:p>
            <a:pPr marL="0" indent="0">
              <a:buNone/>
            </a:pPr>
            <a:r>
              <a:rPr lang="en-US" dirty="0" smtClean="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d_fga</a:t>
            </a:r>
            <a:r>
              <a:rPr lang="en-US" dirty="0">
                <a:latin typeface="Times New Roman" panose="02020603050405020304" pitchFamily="18" charset="0"/>
                <a:cs typeface="Times New Roman" panose="02020603050405020304" pitchFamily="18" charset="0"/>
              </a:rPr>
              <a:t> INT, </a:t>
            </a:r>
            <a:endParaRPr lang="en-US" dirty="0" smtClean="0">
              <a:latin typeface="Times New Roman" panose="02020603050405020304" pitchFamily="18" charset="0"/>
              <a:cs typeface="Times New Roman" panose="02020603050405020304" pitchFamily="18" charset="0"/>
            </a:endParaRPr>
          </a:p>
          <a:p>
            <a:pPr marL="0" indent="0">
              <a:buNone/>
            </a:pPr>
            <a:r>
              <a:rPr lang="en-US" dirty="0" err="1" smtClean="0">
                <a:latin typeface="Times New Roman" panose="02020603050405020304" pitchFamily="18" charset="0"/>
                <a:cs typeface="Times New Roman" panose="02020603050405020304" pitchFamily="18" charset="0"/>
              </a:rPr>
              <a:t>d_ftm</a:t>
            </a:r>
            <a:r>
              <a:rPr lang="en-US" dirty="0" smtClean="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INT</a:t>
            </a:r>
            <a:r>
              <a:rPr lang="en-US" dirty="0" smtClean="0">
                <a:latin typeface="Times New Roman" panose="02020603050405020304" pitchFamily="18" charset="0"/>
                <a:cs typeface="Times New Roman" panose="02020603050405020304" pitchFamily="18" charset="0"/>
              </a:rPr>
              <a:t>,</a:t>
            </a:r>
          </a:p>
          <a:p>
            <a:pPr marL="0" indent="0">
              <a:buNone/>
            </a:pPr>
            <a:r>
              <a:rPr lang="en-US" dirty="0" smtClean="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d_fta</a:t>
            </a:r>
            <a:r>
              <a:rPr lang="en-US" dirty="0">
                <a:latin typeface="Times New Roman" panose="02020603050405020304" pitchFamily="18" charset="0"/>
                <a:cs typeface="Times New Roman" panose="02020603050405020304" pitchFamily="18" charset="0"/>
              </a:rPr>
              <a:t> INT</a:t>
            </a:r>
            <a:r>
              <a:rPr lang="en-US" dirty="0" smtClean="0">
                <a:latin typeface="Times New Roman" panose="02020603050405020304" pitchFamily="18" charset="0"/>
                <a:cs typeface="Times New Roman" panose="02020603050405020304" pitchFamily="18" charset="0"/>
              </a:rPr>
              <a:t>,</a:t>
            </a:r>
          </a:p>
          <a:p>
            <a:pPr marL="0" indent="0">
              <a:buNone/>
            </a:pPr>
            <a:r>
              <a:rPr lang="en-US" dirty="0" smtClean="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d_3pm INT, </a:t>
            </a:r>
            <a:endParaRPr lang="en-US" dirty="0" smtClean="0">
              <a:latin typeface="Times New Roman" panose="02020603050405020304" pitchFamily="18" charset="0"/>
              <a:cs typeface="Times New Roman" panose="02020603050405020304" pitchFamily="18" charset="0"/>
            </a:endParaRPr>
          </a:p>
          <a:p>
            <a:pPr marL="0" indent="0">
              <a:buNone/>
            </a:pPr>
            <a:r>
              <a:rPr lang="en-US" dirty="0" smtClean="0">
                <a:latin typeface="Times New Roman" panose="02020603050405020304" pitchFamily="18" charset="0"/>
                <a:cs typeface="Times New Roman" panose="02020603050405020304" pitchFamily="18" charset="0"/>
              </a:rPr>
              <a:t>d_3pa </a:t>
            </a:r>
            <a:r>
              <a:rPr lang="en-US" dirty="0">
                <a:latin typeface="Times New Roman" panose="02020603050405020304" pitchFamily="18" charset="0"/>
                <a:cs typeface="Times New Roman" panose="02020603050405020304" pitchFamily="18" charset="0"/>
              </a:rPr>
              <a:t>INT</a:t>
            </a:r>
            <a:r>
              <a:rPr lang="en-US" dirty="0" smtClean="0">
                <a:latin typeface="Times New Roman" panose="02020603050405020304" pitchFamily="18" charset="0"/>
                <a:cs typeface="Times New Roman" panose="02020603050405020304" pitchFamily="18" charset="0"/>
              </a:rPr>
              <a:t>,</a:t>
            </a:r>
          </a:p>
          <a:p>
            <a:pPr marL="0" indent="0">
              <a:buNone/>
            </a:pPr>
            <a:r>
              <a:rPr lang="en-US" dirty="0" smtClean="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d_oreb</a:t>
            </a:r>
            <a:r>
              <a:rPr lang="en-US" dirty="0">
                <a:latin typeface="Times New Roman" panose="02020603050405020304" pitchFamily="18" charset="0"/>
                <a:cs typeface="Times New Roman" panose="02020603050405020304" pitchFamily="18" charset="0"/>
              </a:rPr>
              <a:t> INT, </a:t>
            </a:r>
            <a:endParaRPr lang="en-US" dirty="0" smtClean="0">
              <a:latin typeface="Times New Roman" panose="02020603050405020304" pitchFamily="18" charset="0"/>
              <a:cs typeface="Times New Roman" panose="02020603050405020304" pitchFamily="18" charset="0"/>
            </a:endParaRPr>
          </a:p>
          <a:p>
            <a:pPr marL="0" indent="0">
              <a:buNone/>
            </a:pPr>
            <a:r>
              <a:rPr lang="en-US" dirty="0" err="1" smtClean="0">
                <a:latin typeface="Times New Roman" panose="02020603050405020304" pitchFamily="18" charset="0"/>
                <a:cs typeface="Times New Roman" panose="02020603050405020304" pitchFamily="18" charset="0"/>
              </a:rPr>
              <a:t>d_dreb</a:t>
            </a:r>
            <a:r>
              <a:rPr lang="en-US" dirty="0" smtClean="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INT, </a:t>
            </a:r>
            <a:endParaRPr lang="en-US" dirty="0" smtClean="0">
              <a:latin typeface="Times New Roman" panose="02020603050405020304" pitchFamily="18" charset="0"/>
              <a:cs typeface="Times New Roman" panose="02020603050405020304" pitchFamily="18" charset="0"/>
            </a:endParaRPr>
          </a:p>
          <a:p>
            <a:pPr marL="0" indent="0">
              <a:buNone/>
            </a:pPr>
            <a:r>
              <a:rPr lang="en-US" dirty="0" err="1" smtClean="0">
                <a:latin typeface="Times New Roman" panose="02020603050405020304" pitchFamily="18" charset="0"/>
                <a:cs typeface="Times New Roman" panose="02020603050405020304" pitchFamily="18" charset="0"/>
              </a:rPr>
              <a:t>d_reb</a:t>
            </a:r>
            <a:r>
              <a:rPr lang="en-US" dirty="0" smtClean="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INT</a:t>
            </a:r>
            <a:r>
              <a:rPr lang="en-US" dirty="0" smtClean="0">
                <a:latin typeface="Times New Roman" panose="02020603050405020304" pitchFamily="18" charset="0"/>
                <a:cs typeface="Times New Roman" panose="02020603050405020304" pitchFamily="18" charset="0"/>
              </a:rPr>
              <a:t>,</a:t>
            </a:r>
          </a:p>
          <a:p>
            <a:pPr marL="0" indent="0">
              <a:buNone/>
            </a:pPr>
            <a:r>
              <a:rPr lang="en-US" dirty="0" smtClean="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d_asts</a:t>
            </a:r>
            <a:r>
              <a:rPr lang="en-US" dirty="0">
                <a:latin typeface="Times New Roman" panose="02020603050405020304" pitchFamily="18" charset="0"/>
                <a:cs typeface="Times New Roman" panose="02020603050405020304" pitchFamily="18" charset="0"/>
              </a:rPr>
              <a:t> INT, </a:t>
            </a:r>
            <a:endParaRPr lang="en-US" dirty="0" smtClean="0">
              <a:latin typeface="Times New Roman" panose="02020603050405020304" pitchFamily="18" charset="0"/>
              <a:cs typeface="Times New Roman" panose="02020603050405020304" pitchFamily="18" charset="0"/>
            </a:endParaRPr>
          </a:p>
          <a:p>
            <a:pPr marL="0" indent="0">
              <a:buNone/>
            </a:pPr>
            <a:r>
              <a:rPr lang="en-US" dirty="0" err="1" smtClean="0">
                <a:latin typeface="Times New Roman" panose="02020603050405020304" pitchFamily="18" charset="0"/>
                <a:cs typeface="Times New Roman" panose="02020603050405020304" pitchFamily="18" charset="0"/>
              </a:rPr>
              <a:t>d_pf</a:t>
            </a:r>
            <a:r>
              <a:rPr lang="en-US" dirty="0" smtClean="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INT, </a:t>
            </a:r>
            <a:endParaRPr lang="en-US" dirty="0" smtClean="0">
              <a:latin typeface="Times New Roman" panose="02020603050405020304" pitchFamily="18" charset="0"/>
              <a:cs typeface="Times New Roman" panose="02020603050405020304" pitchFamily="18" charset="0"/>
            </a:endParaRPr>
          </a:p>
          <a:p>
            <a:pPr marL="0" indent="0">
              <a:buNone/>
            </a:pPr>
            <a:r>
              <a:rPr lang="en-US" dirty="0" err="1" smtClean="0">
                <a:latin typeface="Times New Roman" panose="02020603050405020304" pitchFamily="18" charset="0"/>
                <a:cs typeface="Times New Roman" panose="02020603050405020304" pitchFamily="18" charset="0"/>
              </a:rPr>
              <a:t>d_stl</a:t>
            </a:r>
            <a:r>
              <a:rPr lang="en-US" dirty="0" smtClean="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INT, </a:t>
            </a:r>
            <a:endParaRPr lang="en-US" dirty="0" smtClean="0">
              <a:latin typeface="Times New Roman" panose="02020603050405020304" pitchFamily="18" charset="0"/>
              <a:cs typeface="Times New Roman" panose="02020603050405020304" pitchFamily="18" charset="0"/>
            </a:endParaRPr>
          </a:p>
          <a:p>
            <a:pPr marL="0" indent="0">
              <a:buNone/>
            </a:pPr>
            <a:r>
              <a:rPr lang="en-US" dirty="0" err="1" smtClean="0">
                <a:latin typeface="Times New Roman" panose="02020603050405020304" pitchFamily="18" charset="0"/>
                <a:cs typeface="Times New Roman" panose="02020603050405020304" pitchFamily="18" charset="0"/>
              </a:rPr>
              <a:t>d_to</a:t>
            </a:r>
            <a:r>
              <a:rPr lang="en-US" dirty="0" smtClean="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INT, </a:t>
            </a:r>
            <a:endParaRPr lang="en-US" dirty="0" smtClean="0">
              <a:latin typeface="Times New Roman" panose="02020603050405020304" pitchFamily="18" charset="0"/>
              <a:cs typeface="Times New Roman" panose="02020603050405020304" pitchFamily="18" charset="0"/>
            </a:endParaRPr>
          </a:p>
          <a:p>
            <a:pPr marL="0" indent="0">
              <a:buNone/>
            </a:pPr>
            <a:r>
              <a:rPr lang="en-US" dirty="0" err="1" smtClean="0">
                <a:latin typeface="Times New Roman" panose="02020603050405020304" pitchFamily="18" charset="0"/>
                <a:cs typeface="Times New Roman" panose="02020603050405020304" pitchFamily="18" charset="0"/>
              </a:rPr>
              <a:t>d_blk</a:t>
            </a:r>
            <a:r>
              <a:rPr lang="en-US" dirty="0" smtClean="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INT, </a:t>
            </a:r>
            <a:endParaRPr lang="en-US" dirty="0" smtClean="0">
              <a:latin typeface="Times New Roman" panose="02020603050405020304" pitchFamily="18" charset="0"/>
              <a:cs typeface="Times New Roman" panose="02020603050405020304" pitchFamily="18" charset="0"/>
            </a:endParaRPr>
          </a:p>
          <a:p>
            <a:pPr marL="0" indent="0">
              <a:buNone/>
            </a:pPr>
            <a:r>
              <a:rPr lang="en-US" dirty="0" err="1" smtClean="0">
                <a:latin typeface="Times New Roman" panose="02020603050405020304" pitchFamily="18" charset="0"/>
                <a:cs typeface="Times New Roman" panose="02020603050405020304" pitchFamily="18" charset="0"/>
              </a:rPr>
              <a:t>d_pts</a:t>
            </a:r>
            <a:r>
              <a:rPr lang="en-US" dirty="0" smtClean="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INT, </a:t>
            </a:r>
            <a:endParaRPr lang="en-US" dirty="0" smtClean="0">
              <a:latin typeface="Times New Roman" panose="02020603050405020304" pitchFamily="18" charset="0"/>
              <a:cs typeface="Times New Roman" panose="02020603050405020304" pitchFamily="18" charset="0"/>
            </a:endParaRPr>
          </a:p>
          <a:p>
            <a:pPr marL="0" indent="0">
              <a:buNone/>
            </a:pPr>
            <a:r>
              <a:rPr lang="en-US" dirty="0" err="1" smtClean="0">
                <a:latin typeface="Times New Roman" panose="02020603050405020304" pitchFamily="18" charset="0"/>
                <a:cs typeface="Times New Roman" panose="02020603050405020304" pitchFamily="18" charset="0"/>
              </a:rPr>
              <a:t>o_tmRebound</a:t>
            </a:r>
            <a:r>
              <a:rPr lang="en-US" dirty="0" smtClean="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INT, </a:t>
            </a:r>
            <a:r>
              <a:rPr lang="en-US" dirty="0" err="1">
                <a:latin typeface="Times New Roman" panose="02020603050405020304" pitchFamily="18" charset="0"/>
                <a:cs typeface="Times New Roman" panose="02020603050405020304" pitchFamily="18" charset="0"/>
              </a:rPr>
              <a:t>d_tmRebound</a:t>
            </a:r>
            <a:r>
              <a:rPr lang="en-US" dirty="0">
                <a:latin typeface="Times New Roman" panose="02020603050405020304" pitchFamily="18" charset="0"/>
                <a:cs typeface="Times New Roman" panose="02020603050405020304" pitchFamily="18" charset="0"/>
              </a:rPr>
              <a:t> INT</a:t>
            </a:r>
            <a:r>
              <a:rPr lang="en-US" dirty="0" smtClean="0">
                <a:latin typeface="Times New Roman" panose="02020603050405020304" pitchFamily="18" charset="0"/>
                <a:cs typeface="Times New Roman" panose="02020603050405020304" pitchFamily="18" charset="0"/>
              </a:rPr>
              <a:t>,</a:t>
            </a:r>
          </a:p>
          <a:p>
            <a:pPr marL="0" indent="0">
              <a:buNone/>
            </a:pPr>
            <a:r>
              <a:rPr lang="en-US" dirty="0" smtClean="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homeWon</a:t>
            </a:r>
            <a:r>
              <a:rPr lang="en-US" dirty="0">
                <a:latin typeface="Times New Roman" panose="02020603050405020304" pitchFamily="18" charset="0"/>
                <a:cs typeface="Times New Roman" panose="02020603050405020304" pitchFamily="18" charset="0"/>
              </a:rPr>
              <a:t> INT, </a:t>
            </a:r>
            <a:endParaRPr lang="en-US" dirty="0" smtClean="0">
              <a:latin typeface="Times New Roman" panose="02020603050405020304" pitchFamily="18" charset="0"/>
              <a:cs typeface="Times New Roman" panose="02020603050405020304" pitchFamily="18" charset="0"/>
            </a:endParaRPr>
          </a:p>
          <a:p>
            <a:pPr marL="0" indent="0">
              <a:buNone/>
            </a:pPr>
            <a:r>
              <a:rPr lang="en-US" dirty="0" err="1" smtClean="0">
                <a:latin typeface="Times New Roman" panose="02020603050405020304" pitchFamily="18" charset="0"/>
                <a:cs typeface="Times New Roman" panose="02020603050405020304" pitchFamily="18" charset="0"/>
              </a:rPr>
              <a:t>homeLost</a:t>
            </a:r>
            <a:r>
              <a:rPr lang="en-US" dirty="0" smtClean="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INT, </a:t>
            </a:r>
            <a:endParaRPr lang="en-US" dirty="0" smtClean="0">
              <a:latin typeface="Times New Roman" panose="02020603050405020304" pitchFamily="18" charset="0"/>
              <a:cs typeface="Times New Roman" panose="02020603050405020304" pitchFamily="18" charset="0"/>
            </a:endParaRPr>
          </a:p>
          <a:p>
            <a:pPr marL="0" indent="0">
              <a:buNone/>
            </a:pPr>
            <a:r>
              <a:rPr lang="en-US" dirty="0" err="1" smtClean="0">
                <a:latin typeface="Times New Roman" panose="02020603050405020304" pitchFamily="18" charset="0"/>
                <a:cs typeface="Times New Roman" panose="02020603050405020304" pitchFamily="18" charset="0"/>
              </a:rPr>
              <a:t>awayWon</a:t>
            </a:r>
            <a:r>
              <a:rPr lang="en-US" dirty="0" smtClean="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INT, </a:t>
            </a:r>
            <a:endParaRPr lang="en-US" dirty="0" smtClean="0">
              <a:latin typeface="Times New Roman" panose="02020603050405020304" pitchFamily="18" charset="0"/>
              <a:cs typeface="Times New Roman" panose="02020603050405020304" pitchFamily="18" charset="0"/>
            </a:endParaRPr>
          </a:p>
          <a:p>
            <a:pPr marL="0" indent="0">
              <a:buNone/>
            </a:pPr>
            <a:r>
              <a:rPr lang="en-US" dirty="0" err="1" smtClean="0">
                <a:latin typeface="Times New Roman" panose="02020603050405020304" pitchFamily="18" charset="0"/>
                <a:cs typeface="Times New Roman" panose="02020603050405020304" pitchFamily="18" charset="0"/>
              </a:rPr>
              <a:t>awayLost</a:t>
            </a:r>
            <a:r>
              <a:rPr lang="en-US" dirty="0" smtClean="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INT</a:t>
            </a:r>
            <a:r>
              <a:rPr lang="en-US" dirty="0" smtClean="0">
                <a:latin typeface="Times New Roman" panose="02020603050405020304" pitchFamily="18" charset="0"/>
                <a:cs typeface="Times New Roman" panose="02020603050405020304" pitchFamily="18" charset="0"/>
              </a:rPr>
              <a:t>,</a:t>
            </a:r>
          </a:p>
          <a:p>
            <a:pPr marL="0" indent="0">
              <a:buNone/>
            </a:pPr>
            <a:r>
              <a:rPr lang="en-US" dirty="0" smtClean="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neutwon</a:t>
            </a:r>
            <a:r>
              <a:rPr lang="en-US" dirty="0">
                <a:latin typeface="Times New Roman" panose="02020603050405020304" pitchFamily="18" charset="0"/>
                <a:cs typeface="Times New Roman" panose="02020603050405020304" pitchFamily="18" charset="0"/>
              </a:rPr>
              <a:t> INT</a:t>
            </a:r>
            <a:r>
              <a:rPr lang="en-US" dirty="0" smtClean="0">
                <a:latin typeface="Times New Roman" panose="02020603050405020304" pitchFamily="18" charset="0"/>
                <a:cs typeface="Times New Roman" panose="02020603050405020304" pitchFamily="18" charset="0"/>
              </a:rPr>
              <a:t>,</a:t>
            </a:r>
          </a:p>
          <a:p>
            <a:pPr marL="0" indent="0">
              <a:buNone/>
            </a:pPr>
            <a:r>
              <a:rPr lang="en-US" dirty="0" smtClean="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neutloss</a:t>
            </a:r>
            <a:r>
              <a:rPr lang="en-US" dirty="0">
                <a:latin typeface="Times New Roman" panose="02020603050405020304" pitchFamily="18" charset="0"/>
                <a:cs typeface="Times New Roman" panose="02020603050405020304" pitchFamily="18" charset="0"/>
              </a:rPr>
              <a:t> INT</a:t>
            </a:r>
            <a:r>
              <a:rPr lang="en-US" dirty="0" smtClean="0">
                <a:latin typeface="Times New Roman" panose="02020603050405020304" pitchFamily="18" charset="0"/>
                <a:cs typeface="Times New Roman" panose="02020603050405020304" pitchFamily="18" charset="0"/>
              </a:rPr>
              <a:t>,</a:t>
            </a:r>
          </a:p>
          <a:p>
            <a:pPr marL="0" indent="0">
              <a:buNone/>
            </a:pPr>
            <a:r>
              <a:rPr lang="en-US" dirty="0" err="1" smtClean="0">
                <a:latin typeface="Times New Roman" panose="02020603050405020304" pitchFamily="18" charset="0"/>
                <a:cs typeface="Times New Roman" panose="02020603050405020304" pitchFamily="18" charset="0"/>
              </a:rPr>
              <a:t>confWon</a:t>
            </a:r>
            <a:r>
              <a:rPr lang="en-US" dirty="0" smtClean="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INT, </a:t>
            </a:r>
            <a:endParaRPr lang="en-US" dirty="0" smtClean="0">
              <a:latin typeface="Times New Roman" panose="02020603050405020304" pitchFamily="18" charset="0"/>
              <a:cs typeface="Times New Roman" panose="02020603050405020304" pitchFamily="18" charset="0"/>
            </a:endParaRPr>
          </a:p>
          <a:p>
            <a:pPr marL="0" indent="0">
              <a:buNone/>
            </a:pPr>
            <a:r>
              <a:rPr lang="en-US" dirty="0" err="1" smtClean="0">
                <a:latin typeface="Times New Roman" panose="02020603050405020304" pitchFamily="18" charset="0"/>
                <a:cs typeface="Times New Roman" panose="02020603050405020304" pitchFamily="18" charset="0"/>
              </a:rPr>
              <a:t>confLoss</a:t>
            </a:r>
            <a:r>
              <a:rPr lang="en-US" dirty="0" smtClean="0">
                <a:latin typeface="Times New Roman" panose="02020603050405020304" pitchFamily="18" charset="0"/>
                <a:cs typeface="Times New Roman" panose="02020603050405020304" pitchFamily="18" charset="0"/>
              </a:rPr>
              <a:t> INT,</a:t>
            </a:r>
          </a:p>
          <a:p>
            <a:pPr marL="0" indent="0">
              <a:buNone/>
            </a:pPr>
            <a:r>
              <a:rPr lang="en-US" dirty="0" smtClean="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divWon</a:t>
            </a:r>
            <a:r>
              <a:rPr lang="en-US" dirty="0">
                <a:latin typeface="Times New Roman" panose="02020603050405020304" pitchFamily="18" charset="0"/>
                <a:cs typeface="Times New Roman" panose="02020603050405020304" pitchFamily="18" charset="0"/>
              </a:rPr>
              <a:t> INT</a:t>
            </a:r>
            <a:r>
              <a:rPr lang="en-US" dirty="0" smtClean="0">
                <a:latin typeface="Times New Roman" panose="02020603050405020304" pitchFamily="18" charset="0"/>
                <a:cs typeface="Times New Roman" panose="02020603050405020304" pitchFamily="18" charset="0"/>
              </a:rPr>
              <a:t>,</a:t>
            </a:r>
          </a:p>
          <a:p>
            <a:pPr marL="0" indent="0">
              <a:buNone/>
            </a:pPr>
            <a:r>
              <a:rPr lang="en-US" dirty="0" smtClean="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divLoss</a:t>
            </a:r>
            <a:r>
              <a:rPr lang="en-US" dirty="0">
                <a:latin typeface="Times New Roman" panose="02020603050405020304" pitchFamily="18" charset="0"/>
                <a:cs typeface="Times New Roman" panose="02020603050405020304" pitchFamily="18" charset="0"/>
              </a:rPr>
              <a:t> INT</a:t>
            </a:r>
            <a:r>
              <a:rPr lang="en-US" dirty="0" smtClean="0">
                <a:latin typeface="Times New Roman" panose="02020603050405020304" pitchFamily="18" charset="0"/>
                <a:cs typeface="Times New Roman" panose="02020603050405020304" pitchFamily="18" charset="0"/>
              </a:rPr>
              <a:t>,</a:t>
            </a:r>
          </a:p>
          <a:p>
            <a:pPr marL="0" indent="0">
              <a:buNone/>
            </a:pPr>
            <a:r>
              <a:rPr lang="en-US" dirty="0" smtClean="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pace INT</a:t>
            </a:r>
            <a:r>
              <a:rPr lang="en-US" dirty="0" smtClean="0">
                <a:latin typeface="Times New Roman" panose="02020603050405020304" pitchFamily="18" charset="0"/>
                <a:cs typeface="Times New Roman" panose="02020603050405020304" pitchFamily="18" charset="0"/>
              </a:rPr>
              <a:t>,</a:t>
            </a:r>
          </a:p>
          <a:p>
            <a:pPr marL="0" indent="0">
              <a:buNone/>
            </a:pPr>
            <a:r>
              <a:rPr lang="en-US" dirty="0" smtClean="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won INT, </a:t>
            </a:r>
            <a:endParaRPr lang="en-US" dirty="0" smtClean="0">
              <a:latin typeface="Times New Roman" panose="02020603050405020304" pitchFamily="18" charset="0"/>
              <a:cs typeface="Times New Roman" panose="02020603050405020304" pitchFamily="18" charset="0"/>
            </a:endParaRPr>
          </a:p>
          <a:p>
            <a:pPr marL="0" indent="0">
              <a:buNone/>
            </a:pPr>
            <a:r>
              <a:rPr lang="en-US" dirty="0" smtClean="0">
                <a:latin typeface="Times New Roman" panose="02020603050405020304" pitchFamily="18" charset="0"/>
                <a:cs typeface="Times New Roman" panose="02020603050405020304" pitchFamily="18" charset="0"/>
              </a:rPr>
              <a:t>lost </a:t>
            </a:r>
            <a:r>
              <a:rPr lang="en-US" dirty="0">
                <a:latin typeface="Times New Roman" panose="02020603050405020304" pitchFamily="18" charset="0"/>
                <a:cs typeface="Times New Roman" panose="02020603050405020304" pitchFamily="18" charset="0"/>
              </a:rPr>
              <a:t>INT</a:t>
            </a:r>
            <a:r>
              <a:rPr lang="en-US" dirty="0" smtClean="0">
                <a:latin typeface="Times New Roman" panose="02020603050405020304" pitchFamily="18" charset="0"/>
                <a:cs typeface="Times New Roman" panose="02020603050405020304" pitchFamily="18" charset="0"/>
              </a:rPr>
              <a:t>,</a:t>
            </a:r>
          </a:p>
          <a:p>
            <a:pPr marL="0" indent="0">
              <a:buNone/>
            </a:pPr>
            <a:r>
              <a:rPr lang="en-US" dirty="0" smtClean="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games INT, </a:t>
            </a:r>
            <a:endParaRPr lang="en-US" dirty="0" smtClean="0">
              <a:latin typeface="Times New Roman" panose="02020603050405020304" pitchFamily="18" charset="0"/>
              <a:cs typeface="Times New Roman" panose="02020603050405020304" pitchFamily="18" charset="0"/>
            </a:endParaRPr>
          </a:p>
          <a:p>
            <a:pPr marL="0" indent="0">
              <a:buNone/>
            </a:pPr>
            <a:r>
              <a:rPr lang="en-US" dirty="0" smtClean="0">
                <a:latin typeface="Times New Roman" panose="02020603050405020304" pitchFamily="18" charset="0"/>
                <a:cs typeface="Times New Roman" panose="02020603050405020304" pitchFamily="18" charset="0"/>
              </a:rPr>
              <a:t>min </a:t>
            </a:r>
            <a:r>
              <a:rPr lang="en-US" dirty="0">
                <a:latin typeface="Times New Roman" panose="02020603050405020304" pitchFamily="18" charset="0"/>
                <a:cs typeface="Times New Roman" panose="02020603050405020304" pitchFamily="18" charset="0"/>
              </a:rPr>
              <a:t>INT</a:t>
            </a:r>
            <a:r>
              <a:rPr lang="en-US" dirty="0" smtClean="0">
                <a:latin typeface="Times New Roman" panose="02020603050405020304" pitchFamily="18" charset="0"/>
                <a:cs typeface="Times New Roman" panose="02020603050405020304" pitchFamily="18" charset="0"/>
              </a:rPr>
              <a:t>,</a:t>
            </a:r>
          </a:p>
          <a:p>
            <a:pPr marL="0" indent="0">
              <a:buNone/>
            </a:pPr>
            <a:r>
              <a:rPr lang="en-US" dirty="0" smtClean="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arena VARCHAR(30), </a:t>
            </a:r>
            <a:endParaRPr lang="en-US" dirty="0" smtClean="0">
              <a:latin typeface="Times New Roman" panose="02020603050405020304" pitchFamily="18" charset="0"/>
              <a:cs typeface="Times New Roman" panose="02020603050405020304" pitchFamily="18" charset="0"/>
            </a:endParaRPr>
          </a:p>
          <a:p>
            <a:pPr marL="0" indent="0">
              <a:buNone/>
            </a:pPr>
            <a:r>
              <a:rPr lang="en-US" dirty="0" smtClean="0">
                <a:latin typeface="Times New Roman" panose="02020603050405020304" pitchFamily="18" charset="0"/>
                <a:cs typeface="Times New Roman" panose="02020603050405020304" pitchFamily="18" charset="0"/>
              </a:rPr>
              <a:t>attendance </a:t>
            </a:r>
            <a:r>
              <a:rPr lang="en-US" dirty="0">
                <a:latin typeface="Times New Roman" panose="02020603050405020304" pitchFamily="18" charset="0"/>
                <a:cs typeface="Times New Roman" panose="02020603050405020304" pitchFamily="18" charset="0"/>
              </a:rPr>
              <a:t>INT</a:t>
            </a:r>
            <a:r>
              <a:rPr lang="en-US" dirty="0" smtClean="0">
                <a:latin typeface="Times New Roman" panose="02020603050405020304" pitchFamily="18" charset="0"/>
                <a:cs typeface="Times New Roman" panose="02020603050405020304" pitchFamily="18" charset="0"/>
              </a:rPr>
              <a:t>,</a:t>
            </a:r>
          </a:p>
          <a:p>
            <a:pPr marL="0" indent="0">
              <a:buNone/>
            </a:pPr>
            <a:r>
              <a:rPr lang="en-US" dirty="0" smtClean="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bbtmLID</a:t>
            </a:r>
            <a:r>
              <a:rPr lang="en-US" dirty="0">
                <a:latin typeface="Times New Roman" panose="02020603050405020304" pitchFamily="18" charset="0"/>
                <a:cs typeface="Times New Roman" panose="02020603050405020304" pitchFamily="18" charset="0"/>
              </a:rPr>
              <a:t> VARCHAR(30), </a:t>
            </a:r>
            <a:endParaRPr lang="en-US" dirty="0" smtClean="0">
              <a:latin typeface="Times New Roman" panose="02020603050405020304" pitchFamily="18" charset="0"/>
              <a:cs typeface="Times New Roman" panose="02020603050405020304" pitchFamily="18" charset="0"/>
            </a:endParaRPr>
          </a:p>
          <a:p>
            <a:pPr marL="0" indent="0">
              <a:buNone/>
            </a:pPr>
            <a:r>
              <a:rPr lang="en-US" dirty="0" smtClean="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8612265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CA"/>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1788346" cy="64625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2261609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Q15: </a:t>
            </a:r>
            <a:r>
              <a:rPr lang="en-US" dirty="0"/>
              <a:t>conclusions</a:t>
            </a:r>
          </a:p>
        </p:txBody>
      </p:sp>
      <p:sp>
        <p:nvSpPr>
          <p:cNvPr id="3" name="Content Placeholder 2"/>
          <p:cNvSpPr>
            <a:spLocks noGrp="1"/>
          </p:cNvSpPr>
          <p:nvPr>
            <p:ph idx="1"/>
          </p:nvPr>
        </p:nvSpPr>
        <p:spPr/>
        <p:txBody>
          <a:bodyPr/>
          <a:lstStyle/>
          <a:p>
            <a:r>
              <a:rPr lang="en-US" dirty="0" smtClean="0">
                <a:latin typeface="Times New Roman" panose="02020603050405020304" pitchFamily="18" charset="0"/>
                <a:cs typeface="Times New Roman" panose="02020603050405020304" pitchFamily="18" charset="0"/>
              </a:rPr>
              <a:t>The average win to lose ratio tended to be higher in the NBA than the aba, although not by very much</a:t>
            </a:r>
          </a:p>
          <a:p>
            <a:r>
              <a:rPr lang="en-US" dirty="0" smtClean="0">
                <a:latin typeface="Times New Roman" panose="02020603050405020304" pitchFamily="18" charset="0"/>
                <a:cs typeface="Times New Roman" panose="02020603050405020304" pitchFamily="18" charset="0"/>
              </a:rPr>
              <a:t>The ABA win to lose ratio spiked in 1974, but then decreased again in 1975</a:t>
            </a:r>
          </a:p>
          <a:p>
            <a:endParaRPr lang="en-US" dirty="0"/>
          </a:p>
        </p:txBody>
      </p:sp>
    </p:spTree>
    <p:extLst>
      <p:ext uri="{BB962C8B-B14F-4D97-AF65-F5344CB8AC3E}">
        <p14:creationId xmlns:p14="http://schemas.microsoft.com/office/powerpoint/2010/main" val="2646956433"/>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0" y="0"/>
            <a:ext cx="11722100" cy="6388100"/>
          </a:xfrm>
          <a:prstGeom prst="rect">
            <a:avLst/>
          </a:prstGeom>
        </p:spPr>
      </p:pic>
    </p:spTree>
    <p:extLst>
      <p:ext uri="{BB962C8B-B14F-4D97-AF65-F5344CB8AC3E}">
        <p14:creationId xmlns:p14="http://schemas.microsoft.com/office/powerpoint/2010/main" val="91023720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challenges</a:t>
            </a:r>
            <a:endParaRPr lang="en-US" dirty="0"/>
          </a:p>
        </p:txBody>
      </p:sp>
      <p:sp>
        <p:nvSpPr>
          <p:cNvPr id="3" name="Content Placeholder 2"/>
          <p:cNvSpPr>
            <a:spLocks noGrp="1"/>
          </p:cNvSpPr>
          <p:nvPr>
            <p:ph sz="quarter" idx="13"/>
          </p:nvPr>
        </p:nvSpPr>
        <p:spPr/>
        <p:txBody>
          <a:bodyPr/>
          <a:lstStyle/>
          <a:p>
            <a:r>
              <a:rPr lang="en-US" dirty="0"/>
              <a:t>Due to The large amount of data, We needed a lot of time to analyze the data</a:t>
            </a:r>
          </a:p>
          <a:p>
            <a:r>
              <a:rPr lang="en-US" dirty="0"/>
              <a:t>We Needed to figure out how to use </a:t>
            </a:r>
            <a:r>
              <a:rPr lang="en-US" dirty="0" err="1"/>
              <a:t>sql</a:t>
            </a:r>
            <a:r>
              <a:rPr lang="en-US" dirty="0"/>
              <a:t> language to filter useful information</a:t>
            </a:r>
          </a:p>
          <a:p>
            <a:r>
              <a:rPr lang="en-US" dirty="0"/>
              <a:t>According to the information we filtered, we had to draw an interesting conclusion</a:t>
            </a:r>
          </a:p>
        </p:txBody>
      </p:sp>
    </p:spTree>
    <p:extLst>
      <p:ext uri="{BB962C8B-B14F-4D97-AF65-F5344CB8AC3E}">
        <p14:creationId xmlns:p14="http://schemas.microsoft.com/office/powerpoint/2010/main" val="119950682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Q1: Find the AMERICAN STATE WITH MOST PLAYERS WITH AWARDS</a:t>
            </a:r>
            <a:endParaRPr lang="en-US" dirty="0"/>
          </a:p>
        </p:txBody>
      </p:sp>
      <p:sp>
        <p:nvSpPr>
          <p:cNvPr id="3" name="Content Placeholder 2"/>
          <p:cNvSpPr>
            <a:spLocks noGrp="1"/>
          </p:cNvSpPr>
          <p:nvPr>
            <p:ph idx="1"/>
          </p:nvPr>
        </p:nvSpPr>
        <p:spPr/>
        <p:txBody>
          <a:bodyPr/>
          <a:lstStyle/>
          <a:p>
            <a:pPr marL="0" indent="0">
              <a:buNone/>
            </a:pPr>
            <a:r>
              <a:rPr lang="en-US" dirty="0" smtClean="0">
                <a:latin typeface="Times New Roman" panose="02020603050405020304" pitchFamily="18" charset="0"/>
              </a:rPr>
              <a:t>SELECT </a:t>
            </a:r>
            <a:r>
              <a:rPr lang="en-US" dirty="0">
                <a:latin typeface="Times New Roman" panose="02020603050405020304" pitchFamily="18" charset="0"/>
              </a:rPr>
              <a:t>BIRTHSTATE, count(PLAYERID) AS </a:t>
            </a:r>
            <a:r>
              <a:rPr lang="en-US" dirty="0" err="1">
                <a:latin typeface="Times New Roman" panose="02020603050405020304" pitchFamily="18" charset="0"/>
              </a:rPr>
              <a:t>numPlayers</a:t>
            </a:r>
            <a:endParaRPr lang="en-US" dirty="0">
              <a:latin typeface="Times New Roman" panose="02020603050405020304" pitchFamily="18" charset="0"/>
            </a:endParaRPr>
          </a:p>
          <a:p>
            <a:pPr marL="0" indent="0">
              <a:buNone/>
            </a:pPr>
            <a:r>
              <a:rPr lang="en-US" dirty="0">
                <a:latin typeface="Times New Roman" panose="02020603050405020304" pitchFamily="18" charset="0"/>
              </a:rPr>
              <a:t>FROM BASKETBALL_AWARDS_PLAYERS PA JOIN BASKETBALL_MASTER M ON PA.PLAYERID = M.BIOID</a:t>
            </a:r>
          </a:p>
          <a:p>
            <a:pPr marL="0" indent="0">
              <a:buNone/>
            </a:pPr>
            <a:r>
              <a:rPr lang="en-US" dirty="0">
                <a:latin typeface="Times New Roman" panose="02020603050405020304" pitchFamily="18" charset="0"/>
              </a:rPr>
              <a:t>WHERE M.BIRTHCOUNTRY = 'USA'</a:t>
            </a:r>
          </a:p>
          <a:p>
            <a:pPr marL="0" indent="0">
              <a:buNone/>
            </a:pPr>
            <a:r>
              <a:rPr lang="en-US" dirty="0">
                <a:latin typeface="Times New Roman" panose="02020603050405020304" pitchFamily="18" charset="0"/>
              </a:rPr>
              <a:t>GROUP BY M.BIRTHSTATE</a:t>
            </a:r>
          </a:p>
          <a:p>
            <a:pPr marL="0" indent="0">
              <a:buNone/>
            </a:pPr>
            <a:r>
              <a:rPr lang="en-US" dirty="0">
                <a:latin typeface="Times New Roman" panose="02020603050405020304" pitchFamily="18" charset="0"/>
              </a:rPr>
              <a:t>ORDER BY count(PLAYERID) DESC;</a:t>
            </a:r>
          </a:p>
          <a:p>
            <a:endParaRPr lang="en-US" dirty="0"/>
          </a:p>
        </p:txBody>
      </p:sp>
    </p:spTree>
    <p:extLst>
      <p:ext uri="{BB962C8B-B14F-4D97-AF65-F5344CB8AC3E}">
        <p14:creationId xmlns:p14="http://schemas.microsoft.com/office/powerpoint/2010/main" val="248212407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CA"/>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1701849" cy="64378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5820404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Q1: Conclusions</a:t>
            </a:r>
            <a:endParaRPr lang="en-US" dirty="0"/>
          </a:p>
        </p:txBody>
      </p:sp>
      <p:sp>
        <p:nvSpPr>
          <p:cNvPr id="3" name="Content Placeholder 2"/>
          <p:cNvSpPr>
            <a:spLocks noGrp="1"/>
          </p:cNvSpPr>
          <p:nvPr>
            <p:ph idx="1"/>
          </p:nvPr>
        </p:nvSpPr>
        <p:spPr>
          <a:xfrm>
            <a:off x="685800" y="2199320"/>
            <a:ext cx="10396883" cy="3311189"/>
          </a:xfrm>
        </p:spPr>
        <p:txBody>
          <a:bodyPr>
            <a:normAutofit/>
          </a:bodyPr>
          <a:lstStyle/>
          <a:p>
            <a:r>
              <a:rPr lang="en-US" dirty="0" smtClean="0">
                <a:latin typeface="Times New Roman" panose="02020603050405020304" pitchFamily="18" charset="0"/>
              </a:rPr>
              <a:t>Most American players (about 206 players) who won awards were drafted from New York (NY). </a:t>
            </a:r>
          </a:p>
          <a:p>
            <a:r>
              <a:rPr lang="en-US" dirty="0" smtClean="0">
                <a:latin typeface="Times New Roman" panose="02020603050405020304" pitchFamily="18" charset="0"/>
              </a:rPr>
              <a:t>The states of </a:t>
            </a:r>
            <a:r>
              <a:rPr lang="en-US" dirty="0">
                <a:latin typeface="Times New Roman" panose="02020603050405020304" pitchFamily="18" charset="0"/>
              </a:rPr>
              <a:t>I</a:t>
            </a:r>
            <a:r>
              <a:rPr lang="en-US" dirty="0" smtClean="0">
                <a:latin typeface="Times New Roman" panose="02020603050405020304" pitchFamily="18" charset="0"/>
              </a:rPr>
              <a:t>owa (</a:t>
            </a:r>
            <a:r>
              <a:rPr lang="en-US" dirty="0" err="1" smtClean="0">
                <a:latin typeface="Times New Roman" panose="02020603050405020304" pitchFamily="18" charset="0"/>
              </a:rPr>
              <a:t>ia</a:t>
            </a:r>
            <a:r>
              <a:rPr lang="en-US" dirty="0" smtClean="0">
                <a:latin typeface="Times New Roman" panose="02020603050405020304" pitchFamily="18" charset="0"/>
              </a:rPr>
              <a:t>) and </a:t>
            </a:r>
            <a:r>
              <a:rPr lang="en-US" dirty="0">
                <a:latin typeface="Times New Roman" panose="02020603050405020304" pitchFamily="18" charset="0"/>
              </a:rPr>
              <a:t>W</a:t>
            </a:r>
            <a:r>
              <a:rPr lang="en-US" dirty="0" smtClean="0">
                <a:latin typeface="Times New Roman" panose="02020603050405020304" pitchFamily="18" charset="0"/>
              </a:rPr>
              <a:t>yoming (WY)  each only had one player with awards drafted from there. </a:t>
            </a:r>
          </a:p>
          <a:p>
            <a:r>
              <a:rPr lang="en-US" dirty="0" smtClean="0">
                <a:latin typeface="Times New Roman" panose="02020603050405020304" pitchFamily="18" charset="0"/>
              </a:rPr>
              <a:t>The large difference between states is likely due to the discrepancy in total number of players drafted from each state. It may also be because new york players are more skilled and thus more likely to be awarded, or because new york players are more </a:t>
            </a:r>
            <a:r>
              <a:rPr lang="en-US" dirty="0" err="1" smtClean="0">
                <a:latin typeface="Times New Roman" panose="02020603050405020304" pitchFamily="18" charset="0"/>
              </a:rPr>
              <a:t>favoured</a:t>
            </a:r>
            <a:endParaRPr lang="en-US" dirty="0" smtClean="0">
              <a:latin typeface="Times New Roman" panose="02020603050405020304" pitchFamily="18" charset="0"/>
            </a:endParaRPr>
          </a:p>
          <a:p>
            <a:endParaRPr lang="en-US" dirty="0">
              <a:latin typeface="Times New Roman" panose="02020603050405020304" pitchFamily="18" charset="0"/>
            </a:endParaRPr>
          </a:p>
          <a:p>
            <a:endParaRPr lang="en-US" dirty="0"/>
          </a:p>
        </p:txBody>
      </p:sp>
    </p:spTree>
    <p:extLst>
      <p:ext uri="{BB962C8B-B14F-4D97-AF65-F5344CB8AC3E}">
        <p14:creationId xmlns:p14="http://schemas.microsoft.com/office/powerpoint/2010/main" val="956169165"/>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Main Event">
  <a:themeElements>
    <a:clrScheme name="Main Event">
      <a:dk1>
        <a:sysClr val="windowText" lastClr="000000"/>
      </a:dk1>
      <a:lt1>
        <a:sysClr val="window" lastClr="FFFFFF"/>
      </a:lt1>
      <a:dk2>
        <a:srgbClr val="424242"/>
      </a:dk2>
      <a:lt2>
        <a:srgbClr val="C8C8C8"/>
      </a:lt2>
      <a:accent1>
        <a:srgbClr val="B80E0F"/>
      </a:accent1>
      <a:accent2>
        <a:srgbClr val="A6987D"/>
      </a:accent2>
      <a:accent3>
        <a:srgbClr val="7F9A71"/>
      </a:accent3>
      <a:accent4>
        <a:srgbClr val="64969F"/>
      </a:accent4>
      <a:accent5>
        <a:srgbClr val="9B75B2"/>
      </a:accent5>
      <a:accent6>
        <a:srgbClr val="80737A"/>
      </a:accent6>
      <a:hlink>
        <a:srgbClr val="F21213"/>
      </a:hlink>
      <a:folHlink>
        <a:srgbClr val="B6A394"/>
      </a:folHlink>
    </a:clrScheme>
    <a:fontScheme name="Main Event">
      <a:majorFont>
        <a:latin typeface="Impac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Impact"/>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ain Event">
      <a:fillStyleLst>
        <a:solidFill>
          <a:schemeClr val="phClr"/>
        </a:solidFill>
        <a:solidFill>
          <a:schemeClr val="phClr">
            <a:tint val="69000"/>
            <a:satMod val="105000"/>
            <a:lumMod val="110000"/>
          </a:schemeClr>
        </a:solidFill>
        <a:blipFill>
          <a:blip xmlns:r="http://schemas.openxmlformats.org/officeDocument/2006/relationships" r:embed="rId1">
            <a:duotone>
              <a:schemeClr val="phClr">
                <a:shade val="88000"/>
                <a:lumMod val="88000"/>
              </a:schemeClr>
              <a:schemeClr val="phClr"/>
            </a:duotone>
          </a:blip>
          <a:tile tx="0" ty="0" sx="100000" sy="100000" flip="none" algn="tl"/>
        </a:blipFill>
      </a:fillStyleLst>
      <a:lnStyleLst>
        <a:ln w="9525" cap="flat" cmpd="sng" algn="ctr">
          <a:solidFill>
            <a:schemeClr val="phClr">
              <a:shade val="60000"/>
            </a:scheme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effectStyle>
        <a:effectStyle>
          <a:effectLst>
            <a:outerShdw blurRad="25400" dist="127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88000"/>
              </a:schemeClr>
            </a:gs>
          </a:gsLst>
          <a:lin ang="5400000" scaled="0"/>
        </a:gradFill>
        <a:blipFill>
          <a:blip xmlns:r="http://schemas.openxmlformats.org/officeDocument/2006/relationships" r:embed="rId2">
            <a:duotone>
              <a:schemeClr val="phClr">
                <a:shade val="48000"/>
                <a:satMod val="110000"/>
                <a:lumMod val="40000"/>
              </a:schemeClr>
              <a:schemeClr val="phClr">
                <a:tint val="90000"/>
                <a:lumMod val="106000"/>
              </a:schemeClr>
            </a:duotone>
          </a:blip>
          <a:stretch/>
        </a:blipFill>
      </a:bgFillStyleLst>
    </a:fmtScheme>
  </a:themeElements>
  <a:objectDefaults/>
  <a:extraClrSchemeLst/>
  <a:extLst>
    <a:ext uri="{05A4C25C-085E-4340-85A3-A5531E510DB2}">
      <thm15:themeFamily xmlns:thm15="http://schemas.microsoft.com/office/thememl/2012/main" xmlns="" name="Main Event" id="{AC372BB4-D83D-411E-B849-B641926BA760}" vid="{F1EFBDE3-1A95-4E3D-81AD-1F53D65BEA01}"/>
    </a:ext>
  </a:extLst>
</a:theme>
</file>

<file path=docProps/app.xml><?xml version="1.0" encoding="utf-8"?>
<Properties xmlns="http://schemas.openxmlformats.org/officeDocument/2006/extended-properties" xmlns:vt="http://schemas.openxmlformats.org/officeDocument/2006/docPropsVTypes">
  <Template>TM04033927[[fn=Main Event]]</Template>
  <TotalTime>1669</TotalTime>
  <Words>2156</Words>
  <Application>Microsoft Office PowerPoint</Application>
  <PresentationFormat>Custom</PresentationFormat>
  <Paragraphs>386</Paragraphs>
  <Slides>52</Slides>
  <Notes>0</Notes>
  <HiddenSlides>0</HiddenSlides>
  <MMClips>0</MMClips>
  <ScaleCrop>false</ScaleCrop>
  <HeadingPairs>
    <vt:vector size="4" baseType="variant">
      <vt:variant>
        <vt:lpstr>Theme</vt:lpstr>
      </vt:variant>
      <vt:variant>
        <vt:i4>1</vt:i4>
      </vt:variant>
      <vt:variant>
        <vt:lpstr>Slide Titles</vt:lpstr>
      </vt:variant>
      <vt:variant>
        <vt:i4>52</vt:i4>
      </vt:variant>
    </vt:vector>
  </HeadingPairs>
  <TitlesOfParts>
    <vt:vector size="53" baseType="lpstr">
      <vt:lpstr>Main Event</vt:lpstr>
      <vt:lpstr>BASKETBALL DATA ANAlytics</vt:lpstr>
      <vt:lpstr>Data source</vt:lpstr>
      <vt:lpstr>schema</vt:lpstr>
      <vt:lpstr>Schema </vt:lpstr>
      <vt:lpstr>schema</vt:lpstr>
      <vt:lpstr>challenges</vt:lpstr>
      <vt:lpstr>Q1: Find the AMERICAN STATE WITH MOST PLAYERS WITH AWARDS</vt:lpstr>
      <vt:lpstr>PowerPoint Presentation</vt:lpstr>
      <vt:lpstr>Q1: Conclusions</vt:lpstr>
      <vt:lpstr>Q2: FIND THE TOP I5 TEAMS WINS OR LOSSES</vt:lpstr>
      <vt:lpstr>PowerPoint Presentation</vt:lpstr>
      <vt:lpstr>Q2: Conclusions</vt:lpstr>
      <vt:lpstr>Q3: TOTAL NUMBER OF  PLAYERS’ POINTS of ABA teams and NBA teams</vt:lpstr>
      <vt:lpstr>PowerPoint Presentation</vt:lpstr>
      <vt:lpstr>Q3: conclusions</vt:lpstr>
      <vt:lpstr>Q4: Top 10 places most players drafted from</vt:lpstr>
      <vt:lpstr>PowerPoint Presentation</vt:lpstr>
      <vt:lpstr>Q4: conclusions</vt:lpstr>
      <vt:lpstr>Q5: Top coach with  most wins minus loses </vt:lpstr>
      <vt:lpstr>PowerPoint Presentation</vt:lpstr>
      <vt:lpstr>Q5: conclusions</vt:lpstr>
      <vt:lpstr>Q6: # of awarded coaches and players in the HOF for an opposite category </vt:lpstr>
      <vt:lpstr>PowerPoint Presentation</vt:lpstr>
      <vt:lpstr>Q6: conclusions </vt:lpstr>
      <vt:lpstr>Q7: Number of times teams were ranked 1 in the Eastern Division, at least twice </vt:lpstr>
      <vt:lpstr>PowerPoint Presentation</vt:lpstr>
      <vt:lpstr>Q7: conclusions </vt:lpstr>
      <vt:lpstr>Q8: number of times players with &gt;4 steals were part of a team that won the finals </vt:lpstr>
      <vt:lpstr>PowerPoint Presentation</vt:lpstr>
      <vt:lpstr>Q8: conclusions </vt:lpstr>
      <vt:lpstr>Q9: number of people awarded in each category in the hall of fame from 1980 to 2000 </vt:lpstr>
      <vt:lpstr>PowerPoint Presentation</vt:lpstr>
      <vt:lpstr>Q9: conclusions </vt:lpstr>
      <vt:lpstr>Q10: # times Boston Celtics has won and lost against team2 in a match in the playoffs</vt:lpstr>
      <vt:lpstr>PowerPoint Presentation</vt:lpstr>
      <vt:lpstr>Q10: conclusions</vt:lpstr>
      <vt:lpstr>Q11: The coaches that have coached more than 15 teams </vt:lpstr>
      <vt:lpstr>PowerPoint Presentation</vt:lpstr>
      <vt:lpstr>Q11: conclusions </vt:lpstr>
      <vt:lpstr>Q12: Average height and weight related to max points </vt:lpstr>
      <vt:lpstr>PowerPoint Presentation</vt:lpstr>
      <vt:lpstr>Q12: conclusions </vt:lpstr>
      <vt:lpstr>Q13: wins by the top 5 teams in finals out of the total wins in the finals  </vt:lpstr>
      <vt:lpstr>PowerPoint Presentation</vt:lpstr>
      <vt:lpstr>Q13: conclusions </vt:lpstr>
      <vt:lpstr>Q14: # players who played for only one team vs 2-5 teams vs more than 5 teams </vt:lpstr>
      <vt:lpstr>PowerPoint Presentation</vt:lpstr>
      <vt:lpstr>Q14: conclusions </vt:lpstr>
      <vt:lpstr>Q15: AVG win to lose ratio of ABA teams vs NBA teams between 1967 to 1976</vt:lpstr>
      <vt:lpstr>PowerPoint Presentation</vt:lpstr>
      <vt:lpstr>Q15: conclusions</vt:lpstr>
      <vt:lpstr>PowerPoint Presentation</vt:lpstr>
    </vt:vector>
  </TitlesOfParts>
  <Company>University Of Victoria</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BASKETBALL DATA ANALYSIS</dc:title>
  <dc:creator>Library</dc:creator>
  <cp:lastModifiedBy>shirleysaturn@gmail.com</cp:lastModifiedBy>
  <cp:revision>32</cp:revision>
  <dcterms:created xsi:type="dcterms:W3CDTF">2017-11-23T17:24:27Z</dcterms:created>
  <dcterms:modified xsi:type="dcterms:W3CDTF">2017-11-29T19:15:50Z</dcterms:modified>
</cp:coreProperties>
</file>